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99" r:id="rId4"/>
    <p:sldId id="296" r:id="rId5"/>
    <p:sldId id="297" r:id="rId6"/>
    <p:sldId id="298" r:id="rId7"/>
    <p:sldId id="294" r:id="rId8"/>
    <p:sldId id="291" r:id="rId9"/>
    <p:sldId id="257" r:id="rId10"/>
    <p:sldId id="259" r:id="rId11"/>
    <p:sldId id="260" r:id="rId12"/>
    <p:sldId id="261" r:id="rId13"/>
    <p:sldId id="262" r:id="rId14"/>
    <p:sldId id="263" r:id="rId15"/>
    <p:sldId id="264" r:id="rId16"/>
    <p:sldId id="265" r:id="rId17"/>
    <p:sldId id="300" r:id="rId18"/>
    <p:sldId id="303" r:id="rId19"/>
    <p:sldId id="302" r:id="rId20"/>
    <p:sldId id="304" r:id="rId21"/>
    <p:sldId id="305" r:id="rId22"/>
    <p:sldId id="266" r:id="rId23"/>
    <p:sldId id="306" r:id="rId24"/>
    <p:sldId id="268" r:id="rId25"/>
    <p:sldId id="269" r:id="rId26"/>
    <p:sldId id="270" r:id="rId27"/>
    <p:sldId id="271" r:id="rId28"/>
    <p:sldId id="307" r:id="rId29"/>
    <p:sldId id="275" r:id="rId30"/>
    <p:sldId id="276" r:id="rId31"/>
    <p:sldId id="277" r:id="rId32"/>
    <p:sldId id="308" r:id="rId33"/>
    <p:sldId id="272" r:id="rId34"/>
    <p:sldId id="309" r:id="rId35"/>
    <p:sldId id="278" r:id="rId36"/>
    <p:sldId id="273" r:id="rId37"/>
    <p:sldId id="274" r:id="rId38"/>
    <p:sldId id="267" r:id="rId39"/>
    <p:sldId id="279" r:id="rId40"/>
    <p:sldId id="280" r:id="rId41"/>
    <p:sldId id="287" r:id="rId42"/>
    <p:sldId id="281" r:id="rId43"/>
    <p:sldId id="282" r:id="rId44"/>
    <p:sldId id="288" r:id="rId45"/>
    <p:sldId id="289" r:id="rId46"/>
    <p:sldId id="31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3C5F22-CF7F-4E1C-8B70-4FB81636B42C}">
          <p14:sldIdLst>
            <p14:sldId id="256"/>
            <p14:sldId id="299"/>
            <p14:sldId id="296"/>
            <p14:sldId id="297"/>
            <p14:sldId id="298"/>
            <p14:sldId id="294"/>
            <p14:sldId id="291"/>
            <p14:sldId id="257"/>
            <p14:sldId id="259"/>
            <p14:sldId id="260"/>
            <p14:sldId id="261"/>
            <p14:sldId id="262"/>
            <p14:sldId id="263"/>
            <p14:sldId id="264"/>
            <p14:sldId id="265"/>
            <p14:sldId id="300"/>
            <p14:sldId id="303"/>
            <p14:sldId id="302"/>
            <p14:sldId id="304"/>
            <p14:sldId id="305"/>
            <p14:sldId id="266"/>
            <p14:sldId id="306"/>
            <p14:sldId id="268"/>
            <p14:sldId id="269"/>
            <p14:sldId id="270"/>
            <p14:sldId id="271"/>
            <p14:sldId id="307"/>
            <p14:sldId id="275"/>
            <p14:sldId id="276"/>
            <p14:sldId id="277"/>
            <p14:sldId id="308"/>
            <p14:sldId id="272"/>
            <p14:sldId id="309"/>
            <p14:sldId id="278"/>
            <p14:sldId id="273"/>
            <p14:sldId id="274"/>
            <p14:sldId id="267"/>
            <p14:sldId id="279"/>
            <p14:sldId id="280"/>
            <p14:sldId id="287"/>
            <p14:sldId id="281"/>
            <p14:sldId id="282"/>
            <p14:sldId id="288"/>
            <p14:sldId id="28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A6DB"/>
    <a:srgbClr val="ED8BD3"/>
    <a:srgbClr val="DD23AC"/>
    <a:srgbClr val="4FB2D1"/>
    <a:srgbClr val="0033CC"/>
    <a:srgbClr val="6600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90" autoAdjust="0"/>
    <p:restoredTop sz="94660"/>
  </p:normalViewPr>
  <p:slideViewPr>
    <p:cSldViewPr snapToGrid="0">
      <p:cViewPr varScale="1">
        <p:scale>
          <a:sx n="73" d="100"/>
          <a:sy n="73" d="100"/>
        </p:scale>
        <p:origin x="16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EA3412-CA3A-4C93-9364-056005868EEC}" type="doc">
      <dgm:prSet loTypeId="urn:microsoft.com/office/officeart/2005/8/layout/process1" loCatId="process" qsTypeId="urn:microsoft.com/office/officeart/2005/8/quickstyle/3d4" qsCatId="3D" csTypeId="urn:microsoft.com/office/officeart/2005/8/colors/colorful4" csCatId="colorful" phldr="1"/>
      <dgm:spPr/>
    </dgm:pt>
    <dgm:pt modelId="{A55B4286-0A10-4D7D-B38C-7F114E1E29EF}">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CUỘC CÁCH MẠNG CÔNG NGHIỆP 1.0:</a:t>
          </a:r>
          <a:endParaRPr lang="en-US" sz="2000" dirty="0">
            <a:solidFill>
              <a:schemeClr val="tx1"/>
            </a:solidFill>
            <a:latin typeface="Arial" panose="020B0604020202020204" pitchFamily="34" charset="0"/>
            <a:cs typeface="Arial" panose="020B0604020202020204" pitchFamily="34" charset="0"/>
          </a:endParaRPr>
        </a:p>
      </dgm:t>
    </dgm:pt>
    <dgm:pt modelId="{6E5B10EC-8F7D-4338-8067-BEE9DD27EBB5}" type="parTrans" cxnId="{ADEE2954-B425-44D5-B72A-BBF96A087DA5}">
      <dgm:prSet/>
      <dgm:spPr/>
      <dgm:t>
        <a:bodyPr/>
        <a:lstStyle/>
        <a:p>
          <a:endParaRPr lang="en-US"/>
        </a:p>
      </dgm:t>
    </dgm:pt>
    <dgm:pt modelId="{3560CAC3-8333-4582-A63A-699F938A59C3}" type="sibTrans" cxnId="{ADEE2954-B425-44D5-B72A-BBF96A087DA5}">
      <dgm:prSet/>
      <dgm:spPr/>
      <dgm:t>
        <a:bodyPr/>
        <a:lstStyle/>
        <a:p>
          <a:endParaRPr lang="en-US"/>
        </a:p>
      </dgm:t>
    </dgm:pt>
    <dgm:pt modelId="{2C7FA60F-6D9C-4DB4-B9BD-B463C580573B}">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2000" b="1" dirty="0">
              <a:solidFill>
                <a:schemeClr val="tx1"/>
              </a:solidFill>
              <a:latin typeface="Arial" panose="020B0604020202020204" pitchFamily="34" charset="0"/>
              <a:ea typeface="Times New Roman" panose="02020603050405020304" pitchFamily="18" charset="0"/>
              <a:cs typeface="Arial" panose="020B0604020202020204" pitchFamily="34" charset="0"/>
            </a:rPr>
            <a:t>CUỘC CÁCH MẠNG CÔNG NGHIỆP 2.0:</a:t>
          </a:r>
          <a:endParaRPr lang="en-US" sz="2000" dirty="0">
            <a:solidFill>
              <a:schemeClr val="tx1"/>
            </a:solidFill>
            <a:latin typeface="Arial" panose="020B0604020202020204" pitchFamily="34" charset="0"/>
            <a:cs typeface="Arial" panose="020B0604020202020204" pitchFamily="34" charset="0"/>
          </a:endParaRPr>
        </a:p>
      </dgm:t>
    </dgm:pt>
    <dgm:pt modelId="{DD52A8C9-E537-45D3-927A-DA375C77CB78}" type="parTrans" cxnId="{51DE5FD5-D460-40C2-B4E3-29DF88E85AA8}">
      <dgm:prSet/>
      <dgm:spPr/>
      <dgm:t>
        <a:bodyPr/>
        <a:lstStyle/>
        <a:p>
          <a:endParaRPr lang="en-US"/>
        </a:p>
      </dgm:t>
    </dgm:pt>
    <dgm:pt modelId="{25455DEE-BC32-4877-9DAE-B048F14CD8B3}" type="sibTrans" cxnId="{51DE5FD5-D460-40C2-B4E3-29DF88E85AA8}">
      <dgm:prSet/>
      <dgm:spPr/>
      <dgm:t>
        <a:bodyPr/>
        <a:lstStyle/>
        <a:p>
          <a:endParaRPr lang="en-US"/>
        </a:p>
      </dgm:t>
    </dgm:pt>
    <dgm:pt modelId="{A1C1C6C6-A756-4DB3-8810-789207020DA5}">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2000" b="1" dirty="0">
              <a:solidFill>
                <a:schemeClr val="tx1"/>
              </a:solidFill>
              <a:latin typeface="Arial" panose="020B0604020202020204" pitchFamily="34" charset="0"/>
              <a:ea typeface="Times New Roman" panose="02020603050405020304" pitchFamily="18" charset="0"/>
              <a:cs typeface="Arial" panose="020B0604020202020204" pitchFamily="34" charset="0"/>
            </a:rPr>
            <a:t>CUỘC CÁCH MẠNG CÔNG NGHIỆP 3.0:</a:t>
          </a:r>
          <a:endParaRPr lang="en-US" sz="2000" dirty="0">
            <a:solidFill>
              <a:schemeClr val="tx1"/>
            </a:solidFill>
            <a:latin typeface="Arial" panose="020B0604020202020204" pitchFamily="34" charset="0"/>
            <a:cs typeface="Arial" panose="020B0604020202020204" pitchFamily="34" charset="0"/>
          </a:endParaRPr>
        </a:p>
      </dgm:t>
    </dgm:pt>
    <dgm:pt modelId="{5137BA68-20F5-427A-9875-3E24E61C5B50}" type="parTrans" cxnId="{1BDBE4D1-F9A6-4DC7-8A37-B2C476C4C573}">
      <dgm:prSet/>
      <dgm:spPr/>
      <dgm:t>
        <a:bodyPr/>
        <a:lstStyle/>
        <a:p>
          <a:endParaRPr lang="en-US"/>
        </a:p>
      </dgm:t>
    </dgm:pt>
    <dgm:pt modelId="{CD28D4F8-82B4-4D44-9E7D-5371773A5044}" type="sibTrans" cxnId="{1BDBE4D1-F9A6-4DC7-8A37-B2C476C4C573}">
      <dgm:prSet/>
      <dgm:spPr/>
      <dgm:t>
        <a:bodyPr/>
        <a:lstStyle/>
        <a:p>
          <a:endParaRPr lang="en-US"/>
        </a:p>
      </dgm:t>
    </dgm:pt>
    <dgm:pt modelId="{75389988-5457-4589-95AE-6835F8F6731F}" type="pres">
      <dgm:prSet presAssocID="{FDEA3412-CA3A-4C93-9364-056005868EEC}" presName="Name0" presStyleCnt="0">
        <dgm:presLayoutVars>
          <dgm:dir/>
          <dgm:resizeHandles val="exact"/>
        </dgm:presLayoutVars>
      </dgm:prSet>
      <dgm:spPr/>
    </dgm:pt>
    <dgm:pt modelId="{76E341A8-D45C-4D6C-AF64-D76EA6B1722C}" type="pres">
      <dgm:prSet presAssocID="{A55B4286-0A10-4D7D-B38C-7F114E1E29EF}" presName="node" presStyleLbl="node1" presStyleIdx="0" presStyleCnt="3">
        <dgm:presLayoutVars>
          <dgm:bulletEnabled val="1"/>
        </dgm:presLayoutVars>
      </dgm:prSet>
      <dgm:spPr/>
    </dgm:pt>
    <dgm:pt modelId="{0AFBCBDC-CB35-4CA4-8F0D-A933CE72C308}" type="pres">
      <dgm:prSet presAssocID="{3560CAC3-8333-4582-A63A-699F938A59C3}" presName="sibTrans" presStyleLbl="sibTrans2D1" presStyleIdx="0" presStyleCnt="2"/>
      <dgm:spPr/>
    </dgm:pt>
    <dgm:pt modelId="{595294A7-55D7-4E55-A89D-D33D4DBB1375}" type="pres">
      <dgm:prSet presAssocID="{3560CAC3-8333-4582-A63A-699F938A59C3}" presName="connectorText" presStyleLbl="sibTrans2D1" presStyleIdx="0" presStyleCnt="2"/>
      <dgm:spPr/>
    </dgm:pt>
    <dgm:pt modelId="{3AAD2974-3062-4649-A418-B6615E55ACD1}" type="pres">
      <dgm:prSet presAssocID="{2C7FA60F-6D9C-4DB4-B9BD-B463C580573B}" presName="node" presStyleLbl="node1" presStyleIdx="1" presStyleCnt="3">
        <dgm:presLayoutVars>
          <dgm:bulletEnabled val="1"/>
        </dgm:presLayoutVars>
      </dgm:prSet>
      <dgm:spPr/>
    </dgm:pt>
    <dgm:pt modelId="{8B0E0E8D-66D3-4078-B355-035A626D7542}" type="pres">
      <dgm:prSet presAssocID="{25455DEE-BC32-4877-9DAE-B048F14CD8B3}" presName="sibTrans" presStyleLbl="sibTrans2D1" presStyleIdx="1" presStyleCnt="2"/>
      <dgm:spPr/>
    </dgm:pt>
    <dgm:pt modelId="{8488D6CC-EB8C-44FC-87AB-90A6E5817D21}" type="pres">
      <dgm:prSet presAssocID="{25455DEE-BC32-4877-9DAE-B048F14CD8B3}" presName="connectorText" presStyleLbl="sibTrans2D1" presStyleIdx="1" presStyleCnt="2"/>
      <dgm:spPr/>
    </dgm:pt>
    <dgm:pt modelId="{0456EA0E-A240-40EE-A3C0-06AA329EC52E}" type="pres">
      <dgm:prSet presAssocID="{A1C1C6C6-A756-4DB3-8810-789207020DA5}" presName="node" presStyleLbl="node1" presStyleIdx="2" presStyleCnt="3" custLinFactNeighborX="-7384">
        <dgm:presLayoutVars>
          <dgm:bulletEnabled val="1"/>
        </dgm:presLayoutVars>
      </dgm:prSet>
      <dgm:spPr/>
    </dgm:pt>
  </dgm:ptLst>
  <dgm:cxnLst>
    <dgm:cxn modelId="{CA7F0127-A8B9-489B-B0E8-771923C1ADC8}" type="presOf" srcId="{25455DEE-BC32-4877-9DAE-B048F14CD8B3}" destId="{8B0E0E8D-66D3-4078-B355-035A626D7542}" srcOrd="0" destOrd="0" presId="urn:microsoft.com/office/officeart/2005/8/layout/process1"/>
    <dgm:cxn modelId="{1BAF0143-E169-4300-A328-796E60CE3E01}" type="presOf" srcId="{3560CAC3-8333-4582-A63A-699F938A59C3}" destId="{595294A7-55D7-4E55-A89D-D33D4DBB1375}" srcOrd="1" destOrd="0" presId="urn:microsoft.com/office/officeart/2005/8/layout/process1"/>
    <dgm:cxn modelId="{E596344C-2785-4E2E-A7E6-A08B1181CD0B}" type="presOf" srcId="{25455DEE-BC32-4877-9DAE-B048F14CD8B3}" destId="{8488D6CC-EB8C-44FC-87AB-90A6E5817D21}" srcOrd="1" destOrd="0" presId="urn:microsoft.com/office/officeart/2005/8/layout/process1"/>
    <dgm:cxn modelId="{ADEE2954-B425-44D5-B72A-BBF96A087DA5}" srcId="{FDEA3412-CA3A-4C93-9364-056005868EEC}" destId="{A55B4286-0A10-4D7D-B38C-7F114E1E29EF}" srcOrd="0" destOrd="0" parTransId="{6E5B10EC-8F7D-4338-8067-BEE9DD27EBB5}" sibTransId="{3560CAC3-8333-4582-A63A-699F938A59C3}"/>
    <dgm:cxn modelId="{3B3E4F59-6570-43C2-B989-1B76305E99F9}" type="presOf" srcId="{FDEA3412-CA3A-4C93-9364-056005868EEC}" destId="{75389988-5457-4589-95AE-6835F8F6731F}" srcOrd="0" destOrd="0" presId="urn:microsoft.com/office/officeart/2005/8/layout/process1"/>
    <dgm:cxn modelId="{B09D5979-E53C-401A-8511-857E150B128A}" type="presOf" srcId="{3560CAC3-8333-4582-A63A-699F938A59C3}" destId="{0AFBCBDC-CB35-4CA4-8F0D-A933CE72C308}" srcOrd="0" destOrd="0" presId="urn:microsoft.com/office/officeart/2005/8/layout/process1"/>
    <dgm:cxn modelId="{2F24BD5A-9489-4B17-B838-9E06EE83392B}" type="presOf" srcId="{A1C1C6C6-A756-4DB3-8810-789207020DA5}" destId="{0456EA0E-A240-40EE-A3C0-06AA329EC52E}" srcOrd="0" destOrd="0" presId="urn:microsoft.com/office/officeart/2005/8/layout/process1"/>
    <dgm:cxn modelId="{EF8F2582-1956-41C8-9382-467136B5F31C}" type="presOf" srcId="{A55B4286-0A10-4D7D-B38C-7F114E1E29EF}" destId="{76E341A8-D45C-4D6C-AF64-D76EA6B1722C}" srcOrd="0" destOrd="0" presId="urn:microsoft.com/office/officeart/2005/8/layout/process1"/>
    <dgm:cxn modelId="{D4D8AACC-ABB1-4493-9477-A1DBBC6E6737}" type="presOf" srcId="{2C7FA60F-6D9C-4DB4-B9BD-B463C580573B}" destId="{3AAD2974-3062-4649-A418-B6615E55ACD1}" srcOrd="0" destOrd="0" presId="urn:microsoft.com/office/officeart/2005/8/layout/process1"/>
    <dgm:cxn modelId="{1BDBE4D1-F9A6-4DC7-8A37-B2C476C4C573}" srcId="{FDEA3412-CA3A-4C93-9364-056005868EEC}" destId="{A1C1C6C6-A756-4DB3-8810-789207020DA5}" srcOrd="2" destOrd="0" parTransId="{5137BA68-20F5-427A-9875-3E24E61C5B50}" sibTransId="{CD28D4F8-82B4-4D44-9E7D-5371773A5044}"/>
    <dgm:cxn modelId="{51DE5FD5-D460-40C2-B4E3-29DF88E85AA8}" srcId="{FDEA3412-CA3A-4C93-9364-056005868EEC}" destId="{2C7FA60F-6D9C-4DB4-B9BD-B463C580573B}" srcOrd="1" destOrd="0" parTransId="{DD52A8C9-E537-45D3-927A-DA375C77CB78}" sibTransId="{25455DEE-BC32-4877-9DAE-B048F14CD8B3}"/>
    <dgm:cxn modelId="{59B74E73-1632-4186-B6D1-29D3E5B82042}" type="presParOf" srcId="{75389988-5457-4589-95AE-6835F8F6731F}" destId="{76E341A8-D45C-4D6C-AF64-D76EA6B1722C}" srcOrd="0" destOrd="0" presId="urn:microsoft.com/office/officeart/2005/8/layout/process1"/>
    <dgm:cxn modelId="{6EE99F4C-C90F-400B-A162-74224713C708}" type="presParOf" srcId="{75389988-5457-4589-95AE-6835F8F6731F}" destId="{0AFBCBDC-CB35-4CA4-8F0D-A933CE72C308}" srcOrd="1" destOrd="0" presId="urn:microsoft.com/office/officeart/2005/8/layout/process1"/>
    <dgm:cxn modelId="{F87DA029-10D5-4458-B67B-1039314F4B3E}" type="presParOf" srcId="{0AFBCBDC-CB35-4CA4-8F0D-A933CE72C308}" destId="{595294A7-55D7-4E55-A89D-D33D4DBB1375}" srcOrd="0" destOrd="0" presId="urn:microsoft.com/office/officeart/2005/8/layout/process1"/>
    <dgm:cxn modelId="{BD7B8D62-65E8-4820-AF1A-533F3CC811B3}" type="presParOf" srcId="{75389988-5457-4589-95AE-6835F8F6731F}" destId="{3AAD2974-3062-4649-A418-B6615E55ACD1}" srcOrd="2" destOrd="0" presId="urn:microsoft.com/office/officeart/2005/8/layout/process1"/>
    <dgm:cxn modelId="{DE64F29C-C069-4A30-B4FB-4B7830C77AD6}" type="presParOf" srcId="{75389988-5457-4589-95AE-6835F8F6731F}" destId="{8B0E0E8D-66D3-4078-B355-035A626D7542}" srcOrd="3" destOrd="0" presId="urn:microsoft.com/office/officeart/2005/8/layout/process1"/>
    <dgm:cxn modelId="{D42362F2-3B85-47D4-BFAF-41AA0205B48E}" type="presParOf" srcId="{8B0E0E8D-66D3-4078-B355-035A626D7542}" destId="{8488D6CC-EB8C-44FC-87AB-90A6E5817D21}" srcOrd="0" destOrd="0" presId="urn:microsoft.com/office/officeart/2005/8/layout/process1"/>
    <dgm:cxn modelId="{378DA7AB-E0A3-4E4C-B461-5F0FD487DB4F}" type="presParOf" srcId="{75389988-5457-4589-95AE-6835F8F6731F}" destId="{0456EA0E-A240-40EE-A3C0-06AA329EC5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341A8-D45C-4D6C-AF64-D76EA6B1722C}">
      <dsp:nvSpPr>
        <dsp:cNvPr id="0" name=""/>
        <dsp:cNvSpPr/>
      </dsp:nvSpPr>
      <dsp:spPr>
        <a:xfrm>
          <a:off x="8994" y="1907081"/>
          <a:ext cx="2688311" cy="1612987"/>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chilly" dir="t"/>
        </a:scene3d>
      </dsp:spPr>
      <dsp:style>
        <a:lnRef idx="0">
          <a:schemeClr val="accent4"/>
        </a:lnRef>
        <a:fillRef idx="3">
          <a:schemeClr val="accent4"/>
        </a:fillRef>
        <a:effectRef idx="3">
          <a:schemeClr val="accent4"/>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CUỘC CÁCH MẠNG CÔNG NGHIỆP 1.0:</a:t>
          </a:r>
          <a:endParaRPr lang="en-US" sz="2000" kern="1200" dirty="0">
            <a:solidFill>
              <a:schemeClr val="tx1"/>
            </a:solidFill>
            <a:latin typeface="Arial" panose="020B0604020202020204" pitchFamily="34" charset="0"/>
            <a:cs typeface="Arial" panose="020B0604020202020204" pitchFamily="34" charset="0"/>
          </a:endParaRPr>
        </a:p>
      </dsp:txBody>
      <dsp:txXfrm>
        <a:off x="56237" y="1954324"/>
        <a:ext cx="2593825" cy="1518501"/>
      </dsp:txXfrm>
    </dsp:sp>
    <dsp:sp modelId="{0AFBCBDC-CB35-4CA4-8F0D-A933CE72C308}">
      <dsp:nvSpPr>
        <dsp:cNvPr id="0" name=""/>
        <dsp:cNvSpPr/>
      </dsp:nvSpPr>
      <dsp:spPr>
        <a:xfrm>
          <a:off x="2966137" y="2380224"/>
          <a:ext cx="569922" cy="666701"/>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966137" y="2513564"/>
        <a:ext cx="398945" cy="400021"/>
      </dsp:txXfrm>
    </dsp:sp>
    <dsp:sp modelId="{3AAD2974-3062-4649-A418-B6615E55ACD1}">
      <dsp:nvSpPr>
        <dsp:cNvPr id="0" name=""/>
        <dsp:cNvSpPr/>
      </dsp:nvSpPr>
      <dsp:spPr>
        <a:xfrm>
          <a:off x="3772631" y="1907081"/>
          <a:ext cx="2688311" cy="1612987"/>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chilly" dir="t"/>
        </a:scene3d>
      </dsp:spPr>
      <dsp:style>
        <a:lnRef idx="0">
          <a:schemeClr val="accent5"/>
        </a:lnRef>
        <a:fillRef idx="3">
          <a:schemeClr val="accent5"/>
        </a:fillRef>
        <a:effectRef idx="3">
          <a:schemeClr val="accent5"/>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CUỘC CÁCH MẠNG CÔNG NGHIỆP 2.0:</a:t>
          </a:r>
          <a:endParaRPr lang="en-US" sz="2000" kern="1200" dirty="0">
            <a:solidFill>
              <a:schemeClr val="tx1"/>
            </a:solidFill>
            <a:latin typeface="Arial" panose="020B0604020202020204" pitchFamily="34" charset="0"/>
            <a:cs typeface="Arial" panose="020B0604020202020204" pitchFamily="34" charset="0"/>
          </a:endParaRPr>
        </a:p>
      </dsp:txBody>
      <dsp:txXfrm>
        <a:off x="3819874" y="1954324"/>
        <a:ext cx="2593825" cy="1518501"/>
      </dsp:txXfrm>
    </dsp:sp>
    <dsp:sp modelId="{8B0E0E8D-66D3-4078-B355-035A626D7542}">
      <dsp:nvSpPr>
        <dsp:cNvPr id="0" name=""/>
        <dsp:cNvSpPr/>
      </dsp:nvSpPr>
      <dsp:spPr>
        <a:xfrm>
          <a:off x="6709923" y="2380224"/>
          <a:ext cx="527839" cy="666701"/>
        </a:xfrm>
        <a:prstGeom prst="rightArrow">
          <a:avLst>
            <a:gd name="adj1" fmla="val 60000"/>
            <a:gd name="adj2" fmla="val 50000"/>
          </a:avLst>
        </a:prstGeom>
        <a:solidFill>
          <a:schemeClr val="accent4">
            <a:hueOff val="9800891"/>
            <a:satOff val="-40777"/>
            <a:lumOff val="9608"/>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709923" y="2513564"/>
        <a:ext cx="369487" cy="400021"/>
      </dsp:txXfrm>
    </dsp:sp>
    <dsp:sp modelId="{0456EA0E-A240-40EE-A3C0-06AA329EC52E}">
      <dsp:nvSpPr>
        <dsp:cNvPr id="0" name=""/>
        <dsp:cNvSpPr/>
      </dsp:nvSpPr>
      <dsp:spPr>
        <a:xfrm>
          <a:off x="7456865" y="1907081"/>
          <a:ext cx="2688311" cy="1612987"/>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a:scene3d>
          <a:camera prst="orthographicFront"/>
          <a:lightRig rig="chilly" dir="t"/>
        </a:scene3d>
      </dsp:spPr>
      <dsp:style>
        <a:lnRef idx="1">
          <a:schemeClr val="accent2"/>
        </a:lnRef>
        <a:fillRef idx="3">
          <a:schemeClr val="accent2"/>
        </a:fillRef>
        <a:effectRef idx="2">
          <a:schemeClr val="accent2"/>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CUỘC CÁCH MẠNG CÔNG NGHIỆP 3.0:</a:t>
          </a:r>
          <a:endParaRPr lang="en-US" sz="2000" kern="1200" dirty="0">
            <a:solidFill>
              <a:schemeClr val="tx1"/>
            </a:solidFill>
            <a:latin typeface="Arial" panose="020B0604020202020204" pitchFamily="34" charset="0"/>
            <a:cs typeface="Arial" panose="020B0604020202020204" pitchFamily="34" charset="0"/>
          </a:endParaRPr>
        </a:p>
      </dsp:txBody>
      <dsp:txXfrm>
        <a:off x="7504108" y="1954324"/>
        <a:ext cx="2593825" cy="15185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F002-6E75-432E-B347-86027F24BD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904D70-A329-4182-840F-AB6AA32AB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5DFF12-5928-4661-B7F1-6B9480552698}"/>
              </a:ext>
            </a:extLst>
          </p:cNvPr>
          <p:cNvSpPr>
            <a:spLocks noGrp="1"/>
          </p:cNvSpPr>
          <p:nvPr>
            <p:ph type="dt" sz="half" idx="10"/>
          </p:nvPr>
        </p:nvSpPr>
        <p:spPr/>
        <p:txBody>
          <a:bodyPr/>
          <a:lstStyle/>
          <a:p>
            <a:fld id="{EB2E5A1A-669B-4304-8906-FA6BD45A9064}" type="datetimeFigureOut">
              <a:rPr lang="en-US" smtClean="0"/>
              <a:t>6/2/2019</a:t>
            </a:fld>
            <a:endParaRPr lang="en-US"/>
          </a:p>
        </p:txBody>
      </p:sp>
      <p:sp>
        <p:nvSpPr>
          <p:cNvPr id="5" name="Footer Placeholder 4">
            <a:extLst>
              <a:ext uri="{FF2B5EF4-FFF2-40B4-BE49-F238E27FC236}">
                <a16:creationId xmlns:a16="http://schemas.microsoft.com/office/drawing/2014/main" id="{6E2895CE-97AB-43C4-B2E7-15E645E1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B4ABC-6BAF-4459-9EE7-BF0229EAAC97}"/>
              </a:ext>
            </a:extLst>
          </p:cNvPr>
          <p:cNvSpPr>
            <a:spLocks noGrp="1"/>
          </p:cNvSpPr>
          <p:nvPr>
            <p:ph type="sldNum" sz="quarter" idx="12"/>
          </p:nvPr>
        </p:nvSpPr>
        <p:spPr/>
        <p:txBody>
          <a:bodyPr/>
          <a:lstStyle/>
          <a:p>
            <a:fld id="{D51BFB20-48FB-4BAE-A5A8-3C5C22D77F93}" type="slidenum">
              <a:rPr lang="en-US" smtClean="0"/>
              <a:t>‹#›</a:t>
            </a:fld>
            <a:endParaRPr lang="en-US"/>
          </a:p>
        </p:txBody>
      </p:sp>
    </p:spTree>
    <p:extLst>
      <p:ext uri="{BB962C8B-B14F-4D97-AF65-F5344CB8AC3E}">
        <p14:creationId xmlns:p14="http://schemas.microsoft.com/office/powerpoint/2010/main" val="3888274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BC77-286C-4302-A11A-6B05487D0D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792999-D172-4DE8-BE98-153FEBB8BF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D7691-DE2A-464D-AF71-1FE36DA9C4AE}"/>
              </a:ext>
            </a:extLst>
          </p:cNvPr>
          <p:cNvSpPr>
            <a:spLocks noGrp="1"/>
          </p:cNvSpPr>
          <p:nvPr>
            <p:ph type="dt" sz="half" idx="10"/>
          </p:nvPr>
        </p:nvSpPr>
        <p:spPr/>
        <p:txBody>
          <a:bodyPr/>
          <a:lstStyle/>
          <a:p>
            <a:fld id="{EB2E5A1A-669B-4304-8906-FA6BD45A9064}" type="datetimeFigureOut">
              <a:rPr lang="en-US" smtClean="0"/>
              <a:t>6/2/2019</a:t>
            </a:fld>
            <a:endParaRPr lang="en-US"/>
          </a:p>
        </p:txBody>
      </p:sp>
      <p:sp>
        <p:nvSpPr>
          <p:cNvPr id="5" name="Footer Placeholder 4">
            <a:extLst>
              <a:ext uri="{FF2B5EF4-FFF2-40B4-BE49-F238E27FC236}">
                <a16:creationId xmlns:a16="http://schemas.microsoft.com/office/drawing/2014/main" id="{25406332-DF93-4FFD-80A5-8059C2914B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3BD7B-0D43-4B75-B1FD-437417EFD233}"/>
              </a:ext>
            </a:extLst>
          </p:cNvPr>
          <p:cNvSpPr>
            <a:spLocks noGrp="1"/>
          </p:cNvSpPr>
          <p:nvPr>
            <p:ph type="sldNum" sz="quarter" idx="12"/>
          </p:nvPr>
        </p:nvSpPr>
        <p:spPr/>
        <p:txBody>
          <a:bodyPr/>
          <a:lstStyle/>
          <a:p>
            <a:fld id="{D51BFB20-48FB-4BAE-A5A8-3C5C22D77F93}" type="slidenum">
              <a:rPr lang="en-US" smtClean="0"/>
              <a:t>‹#›</a:t>
            </a:fld>
            <a:endParaRPr lang="en-US"/>
          </a:p>
        </p:txBody>
      </p:sp>
    </p:spTree>
    <p:extLst>
      <p:ext uri="{BB962C8B-B14F-4D97-AF65-F5344CB8AC3E}">
        <p14:creationId xmlns:p14="http://schemas.microsoft.com/office/powerpoint/2010/main" val="3929059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66115A-9C8A-4566-8354-E4486BD6A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35A671-CDC6-4BED-93FB-B1ADA02F85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CD8A7-D134-4B93-AD60-DA48D9D57B16}"/>
              </a:ext>
            </a:extLst>
          </p:cNvPr>
          <p:cNvSpPr>
            <a:spLocks noGrp="1"/>
          </p:cNvSpPr>
          <p:nvPr>
            <p:ph type="dt" sz="half" idx="10"/>
          </p:nvPr>
        </p:nvSpPr>
        <p:spPr/>
        <p:txBody>
          <a:bodyPr/>
          <a:lstStyle/>
          <a:p>
            <a:fld id="{EB2E5A1A-669B-4304-8906-FA6BD45A9064}" type="datetimeFigureOut">
              <a:rPr lang="en-US" smtClean="0"/>
              <a:t>6/2/2019</a:t>
            </a:fld>
            <a:endParaRPr lang="en-US"/>
          </a:p>
        </p:txBody>
      </p:sp>
      <p:sp>
        <p:nvSpPr>
          <p:cNvPr id="5" name="Footer Placeholder 4">
            <a:extLst>
              <a:ext uri="{FF2B5EF4-FFF2-40B4-BE49-F238E27FC236}">
                <a16:creationId xmlns:a16="http://schemas.microsoft.com/office/drawing/2014/main" id="{D46E615F-5114-4F2C-87B2-37A3EC53E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EB1B5-61F8-47A0-B8EB-D32798A1832C}"/>
              </a:ext>
            </a:extLst>
          </p:cNvPr>
          <p:cNvSpPr>
            <a:spLocks noGrp="1"/>
          </p:cNvSpPr>
          <p:nvPr>
            <p:ph type="sldNum" sz="quarter" idx="12"/>
          </p:nvPr>
        </p:nvSpPr>
        <p:spPr/>
        <p:txBody>
          <a:bodyPr/>
          <a:lstStyle/>
          <a:p>
            <a:fld id="{D51BFB20-48FB-4BAE-A5A8-3C5C22D77F93}" type="slidenum">
              <a:rPr lang="en-US" smtClean="0"/>
              <a:t>‹#›</a:t>
            </a:fld>
            <a:endParaRPr lang="en-US"/>
          </a:p>
        </p:txBody>
      </p:sp>
    </p:spTree>
    <p:extLst>
      <p:ext uri="{BB962C8B-B14F-4D97-AF65-F5344CB8AC3E}">
        <p14:creationId xmlns:p14="http://schemas.microsoft.com/office/powerpoint/2010/main" val="3206975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F002-6E75-432E-B347-86027F24BD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904D70-A329-4182-840F-AB6AA32AB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5DFF12-5928-4661-B7F1-6B9480552698}"/>
              </a:ext>
            </a:extLst>
          </p:cNvPr>
          <p:cNvSpPr>
            <a:spLocks noGrp="1"/>
          </p:cNvSpPr>
          <p:nvPr>
            <p:ph type="dt" sz="half" idx="10"/>
          </p:nvPr>
        </p:nvSpPr>
        <p:spPr/>
        <p:txBody>
          <a:body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E2895CE-97AB-43C4-B2E7-15E645E14DDF}"/>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56B4ABC-6BAF-4459-9EE7-BF0229EAAC97}"/>
              </a:ext>
            </a:extLst>
          </p:cNvPr>
          <p:cNvSpPr>
            <a:spLocks noGrp="1"/>
          </p:cNvSpPr>
          <p:nvPr>
            <p:ph type="sldNum" sz="quarter" idx="12"/>
          </p:nvPr>
        </p:nvSpPr>
        <p:spPr/>
        <p:txBody>
          <a:body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8238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0129-F140-4C76-A35D-85AA176ED9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7A3B9E-95E9-4E75-851A-BD40B9ABD3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F6F46-4A3C-4801-AC1F-E30D4E7F5607}"/>
              </a:ext>
            </a:extLst>
          </p:cNvPr>
          <p:cNvSpPr>
            <a:spLocks noGrp="1"/>
          </p:cNvSpPr>
          <p:nvPr>
            <p:ph type="dt" sz="half" idx="10"/>
          </p:nvPr>
        </p:nvSpPr>
        <p:spPr/>
        <p:txBody>
          <a:body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BE18950-9EED-48A5-ADA9-DB7990EC6A7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414D7C-01F8-4C75-91B3-9A4B3FD0988A}"/>
              </a:ext>
            </a:extLst>
          </p:cNvPr>
          <p:cNvSpPr>
            <a:spLocks noGrp="1"/>
          </p:cNvSpPr>
          <p:nvPr>
            <p:ph type="sldNum" sz="quarter" idx="12"/>
          </p:nvPr>
        </p:nvSpPr>
        <p:spPr/>
        <p:txBody>
          <a:body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252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33AF-5284-4DDA-BB55-0BFCDDC93D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A00CD3-23D4-4724-9253-B558C9FAD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CE196B-9C2C-4115-A36E-52E50A2FC5E1}"/>
              </a:ext>
            </a:extLst>
          </p:cNvPr>
          <p:cNvSpPr>
            <a:spLocks noGrp="1"/>
          </p:cNvSpPr>
          <p:nvPr>
            <p:ph type="dt" sz="half" idx="10"/>
          </p:nvPr>
        </p:nvSpPr>
        <p:spPr/>
        <p:txBody>
          <a:body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90AE5FB9-541B-466D-8CC7-D191891EE95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3A41064-F68F-4877-A470-FC29C373DC91}"/>
              </a:ext>
            </a:extLst>
          </p:cNvPr>
          <p:cNvSpPr>
            <a:spLocks noGrp="1"/>
          </p:cNvSpPr>
          <p:nvPr>
            <p:ph type="sldNum" sz="quarter" idx="12"/>
          </p:nvPr>
        </p:nvSpPr>
        <p:spPr/>
        <p:txBody>
          <a:body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8928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F76F-A3D9-41D8-8A3B-63BAA21FE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A86EB-5CB5-43DF-92B5-D791A3B82A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CD83B1-8DF7-41EB-B5E9-5103348B64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87ECBB-7F2C-49E1-85A2-7F8C5A350F57}"/>
              </a:ext>
            </a:extLst>
          </p:cNvPr>
          <p:cNvSpPr>
            <a:spLocks noGrp="1"/>
          </p:cNvSpPr>
          <p:nvPr>
            <p:ph type="dt" sz="half" idx="10"/>
          </p:nvPr>
        </p:nvSpPr>
        <p:spPr/>
        <p:txBody>
          <a:body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F03A8E2E-A746-4183-83CA-59424DAE0C8D}"/>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463DAC5-9AD4-43AD-919D-B36745EC7DE6}"/>
              </a:ext>
            </a:extLst>
          </p:cNvPr>
          <p:cNvSpPr>
            <a:spLocks noGrp="1"/>
          </p:cNvSpPr>
          <p:nvPr>
            <p:ph type="sldNum" sz="quarter" idx="12"/>
          </p:nvPr>
        </p:nvSpPr>
        <p:spPr/>
        <p:txBody>
          <a:body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8793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FCF3-DB21-4F80-B2FD-27BD364DB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2B465A-7202-43FD-A9A9-8F4D3C6DC2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25C18C-E25F-406D-9AED-932B291FDF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8E56FA-2BE9-4865-96B5-1FB36A07B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FBA7D3-E5EF-4997-81D6-4CE61A34D6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14ACED-33D9-46FA-B5BE-2253EBC53001}"/>
              </a:ext>
            </a:extLst>
          </p:cNvPr>
          <p:cNvSpPr>
            <a:spLocks noGrp="1"/>
          </p:cNvSpPr>
          <p:nvPr>
            <p:ph type="dt" sz="half" idx="10"/>
          </p:nvPr>
        </p:nvSpPr>
        <p:spPr/>
        <p:txBody>
          <a:body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2743C9D8-0EEE-4E60-BE45-1C000F57B256}"/>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2C46C49E-7D6F-41D7-BCE6-1E5B40EC96FA}"/>
              </a:ext>
            </a:extLst>
          </p:cNvPr>
          <p:cNvSpPr>
            <a:spLocks noGrp="1"/>
          </p:cNvSpPr>
          <p:nvPr>
            <p:ph type="sldNum" sz="quarter" idx="12"/>
          </p:nvPr>
        </p:nvSpPr>
        <p:spPr/>
        <p:txBody>
          <a:body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4379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85A1-C1CD-4842-9B05-CF499F2EBC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58B55E-9702-4B87-BF50-A7AE1266924D}"/>
              </a:ext>
            </a:extLst>
          </p:cNvPr>
          <p:cNvSpPr>
            <a:spLocks noGrp="1"/>
          </p:cNvSpPr>
          <p:nvPr>
            <p:ph type="dt" sz="half" idx="10"/>
          </p:nvPr>
        </p:nvSpPr>
        <p:spPr/>
        <p:txBody>
          <a:body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30005F45-AAF9-4717-9AF1-36120EB0D8B8}"/>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67AF0AE0-3F41-4369-9879-5A18824511A4}"/>
              </a:ext>
            </a:extLst>
          </p:cNvPr>
          <p:cNvSpPr>
            <a:spLocks noGrp="1"/>
          </p:cNvSpPr>
          <p:nvPr>
            <p:ph type="sldNum" sz="quarter" idx="12"/>
          </p:nvPr>
        </p:nvSpPr>
        <p:spPr/>
        <p:txBody>
          <a:body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7457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4E113C-FB1B-484C-A7F9-6FD946AB0008}"/>
              </a:ext>
            </a:extLst>
          </p:cNvPr>
          <p:cNvSpPr>
            <a:spLocks noGrp="1"/>
          </p:cNvSpPr>
          <p:nvPr>
            <p:ph type="dt" sz="half" idx="10"/>
          </p:nvPr>
        </p:nvSpPr>
        <p:spPr/>
        <p:txBody>
          <a:body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AC1112D-F405-4957-9B6D-6E5E3F1AB5DE}"/>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2C2E465A-172E-4ABE-B7FD-0B6CC8502D0C}"/>
              </a:ext>
            </a:extLst>
          </p:cNvPr>
          <p:cNvSpPr>
            <a:spLocks noGrp="1"/>
          </p:cNvSpPr>
          <p:nvPr>
            <p:ph type="sldNum" sz="quarter" idx="12"/>
          </p:nvPr>
        </p:nvSpPr>
        <p:spPr/>
        <p:txBody>
          <a:body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62560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9420-15E7-4B9B-B00A-3E7270A2AB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B70C5D-B410-4294-84FE-5D7B8991A9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349460-8249-42A4-A251-D200B3EF6C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DDDCE9-2224-4018-9F95-1E1D2AA509BF}"/>
              </a:ext>
            </a:extLst>
          </p:cNvPr>
          <p:cNvSpPr>
            <a:spLocks noGrp="1"/>
          </p:cNvSpPr>
          <p:nvPr>
            <p:ph type="dt" sz="half" idx="10"/>
          </p:nvPr>
        </p:nvSpPr>
        <p:spPr/>
        <p:txBody>
          <a:body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DA6B1E1-5F3D-42D6-9ED9-3A790695007B}"/>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E14E32E6-7D05-4C75-BDAE-E71AF12D0483}"/>
              </a:ext>
            </a:extLst>
          </p:cNvPr>
          <p:cNvSpPr>
            <a:spLocks noGrp="1"/>
          </p:cNvSpPr>
          <p:nvPr>
            <p:ph type="sldNum" sz="quarter" idx="12"/>
          </p:nvPr>
        </p:nvSpPr>
        <p:spPr/>
        <p:txBody>
          <a:body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6211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0129-F140-4C76-A35D-85AA176ED9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7A3B9E-95E9-4E75-851A-BD40B9ABD3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F6F46-4A3C-4801-AC1F-E30D4E7F5607}"/>
              </a:ext>
            </a:extLst>
          </p:cNvPr>
          <p:cNvSpPr>
            <a:spLocks noGrp="1"/>
          </p:cNvSpPr>
          <p:nvPr>
            <p:ph type="dt" sz="half" idx="10"/>
          </p:nvPr>
        </p:nvSpPr>
        <p:spPr/>
        <p:txBody>
          <a:bodyPr/>
          <a:lstStyle/>
          <a:p>
            <a:fld id="{EB2E5A1A-669B-4304-8906-FA6BD45A9064}" type="datetimeFigureOut">
              <a:rPr lang="en-US" smtClean="0"/>
              <a:t>6/2/2019</a:t>
            </a:fld>
            <a:endParaRPr lang="en-US"/>
          </a:p>
        </p:txBody>
      </p:sp>
      <p:sp>
        <p:nvSpPr>
          <p:cNvPr id="5" name="Footer Placeholder 4">
            <a:extLst>
              <a:ext uri="{FF2B5EF4-FFF2-40B4-BE49-F238E27FC236}">
                <a16:creationId xmlns:a16="http://schemas.microsoft.com/office/drawing/2014/main" id="{2BE18950-9EED-48A5-ADA9-DB7990EC6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414D7C-01F8-4C75-91B3-9A4B3FD0988A}"/>
              </a:ext>
            </a:extLst>
          </p:cNvPr>
          <p:cNvSpPr>
            <a:spLocks noGrp="1"/>
          </p:cNvSpPr>
          <p:nvPr>
            <p:ph type="sldNum" sz="quarter" idx="12"/>
          </p:nvPr>
        </p:nvSpPr>
        <p:spPr/>
        <p:txBody>
          <a:bodyPr/>
          <a:lstStyle/>
          <a:p>
            <a:fld id="{D51BFB20-48FB-4BAE-A5A8-3C5C22D77F93}" type="slidenum">
              <a:rPr lang="en-US" smtClean="0"/>
              <a:t>‹#›</a:t>
            </a:fld>
            <a:endParaRPr lang="en-US"/>
          </a:p>
        </p:txBody>
      </p:sp>
    </p:spTree>
    <p:extLst>
      <p:ext uri="{BB962C8B-B14F-4D97-AF65-F5344CB8AC3E}">
        <p14:creationId xmlns:p14="http://schemas.microsoft.com/office/powerpoint/2010/main" val="2328071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DFF7-4843-4863-B81A-C16A5D0BC8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26E37C-6F5F-489A-8634-21FE5F43F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ACB0A-C40E-4CFF-8D7A-37ED3BEFE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6C4B7-6093-43D3-AFEE-210FA9E0A85C}"/>
              </a:ext>
            </a:extLst>
          </p:cNvPr>
          <p:cNvSpPr>
            <a:spLocks noGrp="1"/>
          </p:cNvSpPr>
          <p:nvPr>
            <p:ph type="dt" sz="half" idx="10"/>
          </p:nvPr>
        </p:nvSpPr>
        <p:spPr/>
        <p:txBody>
          <a:body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4C2A6B62-00CD-481F-962E-B4DC7154A9D3}"/>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F99A2A9D-5559-4FCD-92E8-3C051674D718}"/>
              </a:ext>
            </a:extLst>
          </p:cNvPr>
          <p:cNvSpPr>
            <a:spLocks noGrp="1"/>
          </p:cNvSpPr>
          <p:nvPr>
            <p:ph type="sldNum" sz="quarter" idx="12"/>
          </p:nvPr>
        </p:nvSpPr>
        <p:spPr/>
        <p:txBody>
          <a:body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08130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BC77-286C-4302-A11A-6B05487D0D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792999-D172-4DE8-BE98-153FEBB8BF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D7691-DE2A-464D-AF71-1FE36DA9C4AE}"/>
              </a:ext>
            </a:extLst>
          </p:cNvPr>
          <p:cNvSpPr>
            <a:spLocks noGrp="1"/>
          </p:cNvSpPr>
          <p:nvPr>
            <p:ph type="dt" sz="half" idx="10"/>
          </p:nvPr>
        </p:nvSpPr>
        <p:spPr/>
        <p:txBody>
          <a:body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5406332-DF93-4FFD-80A5-8059C2914B6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DDD3BD7B-0D43-4B75-B1FD-437417EFD233}"/>
              </a:ext>
            </a:extLst>
          </p:cNvPr>
          <p:cNvSpPr>
            <a:spLocks noGrp="1"/>
          </p:cNvSpPr>
          <p:nvPr>
            <p:ph type="sldNum" sz="quarter" idx="12"/>
          </p:nvPr>
        </p:nvSpPr>
        <p:spPr/>
        <p:txBody>
          <a:body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4809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66115A-9C8A-4566-8354-E4486BD6A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35A671-CDC6-4BED-93FB-B1ADA02F85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CD8A7-D134-4B93-AD60-DA48D9D57B16}"/>
              </a:ext>
            </a:extLst>
          </p:cNvPr>
          <p:cNvSpPr>
            <a:spLocks noGrp="1"/>
          </p:cNvSpPr>
          <p:nvPr>
            <p:ph type="dt" sz="half" idx="10"/>
          </p:nvPr>
        </p:nvSpPr>
        <p:spPr/>
        <p:txBody>
          <a:body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46E615F-5114-4F2C-87B2-37A3EC53E43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0DEB1B5-61F8-47A0-B8EB-D32798A1832C}"/>
              </a:ext>
            </a:extLst>
          </p:cNvPr>
          <p:cNvSpPr>
            <a:spLocks noGrp="1"/>
          </p:cNvSpPr>
          <p:nvPr>
            <p:ph type="sldNum" sz="quarter" idx="12"/>
          </p:nvPr>
        </p:nvSpPr>
        <p:spPr/>
        <p:txBody>
          <a:body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0140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33AF-5284-4DDA-BB55-0BFCDDC93D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A00CD3-23D4-4724-9253-B558C9FAD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CE196B-9C2C-4115-A36E-52E50A2FC5E1}"/>
              </a:ext>
            </a:extLst>
          </p:cNvPr>
          <p:cNvSpPr>
            <a:spLocks noGrp="1"/>
          </p:cNvSpPr>
          <p:nvPr>
            <p:ph type="dt" sz="half" idx="10"/>
          </p:nvPr>
        </p:nvSpPr>
        <p:spPr/>
        <p:txBody>
          <a:bodyPr/>
          <a:lstStyle/>
          <a:p>
            <a:fld id="{EB2E5A1A-669B-4304-8906-FA6BD45A9064}" type="datetimeFigureOut">
              <a:rPr lang="en-US" smtClean="0"/>
              <a:t>6/2/2019</a:t>
            </a:fld>
            <a:endParaRPr lang="en-US"/>
          </a:p>
        </p:txBody>
      </p:sp>
      <p:sp>
        <p:nvSpPr>
          <p:cNvPr id="5" name="Footer Placeholder 4">
            <a:extLst>
              <a:ext uri="{FF2B5EF4-FFF2-40B4-BE49-F238E27FC236}">
                <a16:creationId xmlns:a16="http://schemas.microsoft.com/office/drawing/2014/main" id="{90AE5FB9-541B-466D-8CC7-D191891EE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41064-F68F-4877-A470-FC29C373DC91}"/>
              </a:ext>
            </a:extLst>
          </p:cNvPr>
          <p:cNvSpPr>
            <a:spLocks noGrp="1"/>
          </p:cNvSpPr>
          <p:nvPr>
            <p:ph type="sldNum" sz="quarter" idx="12"/>
          </p:nvPr>
        </p:nvSpPr>
        <p:spPr/>
        <p:txBody>
          <a:bodyPr/>
          <a:lstStyle/>
          <a:p>
            <a:fld id="{D51BFB20-48FB-4BAE-A5A8-3C5C22D77F93}" type="slidenum">
              <a:rPr lang="en-US" smtClean="0"/>
              <a:t>‹#›</a:t>
            </a:fld>
            <a:endParaRPr lang="en-US"/>
          </a:p>
        </p:txBody>
      </p:sp>
    </p:spTree>
    <p:extLst>
      <p:ext uri="{BB962C8B-B14F-4D97-AF65-F5344CB8AC3E}">
        <p14:creationId xmlns:p14="http://schemas.microsoft.com/office/powerpoint/2010/main" val="308309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F76F-A3D9-41D8-8A3B-63BAA21FE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A86EB-5CB5-43DF-92B5-D791A3B82A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CD83B1-8DF7-41EB-B5E9-5103348B64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87ECBB-7F2C-49E1-85A2-7F8C5A350F57}"/>
              </a:ext>
            </a:extLst>
          </p:cNvPr>
          <p:cNvSpPr>
            <a:spLocks noGrp="1"/>
          </p:cNvSpPr>
          <p:nvPr>
            <p:ph type="dt" sz="half" idx="10"/>
          </p:nvPr>
        </p:nvSpPr>
        <p:spPr/>
        <p:txBody>
          <a:bodyPr/>
          <a:lstStyle/>
          <a:p>
            <a:fld id="{EB2E5A1A-669B-4304-8906-FA6BD45A9064}" type="datetimeFigureOut">
              <a:rPr lang="en-US" smtClean="0"/>
              <a:t>6/2/2019</a:t>
            </a:fld>
            <a:endParaRPr lang="en-US"/>
          </a:p>
        </p:txBody>
      </p:sp>
      <p:sp>
        <p:nvSpPr>
          <p:cNvPr id="6" name="Footer Placeholder 5">
            <a:extLst>
              <a:ext uri="{FF2B5EF4-FFF2-40B4-BE49-F238E27FC236}">
                <a16:creationId xmlns:a16="http://schemas.microsoft.com/office/drawing/2014/main" id="{F03A8E2E-A746-4183-83CA-59424DAE0C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63DAC5-9AD4-43AD-919D-B36745EC7DE6}"/>
              </a:ext>
            </a:extLst>
          </p:cNvPr>
          <p:cNvSpPr>
            <a:spLocks noGrp="1"/>
          </p:cNvSpPr>
          <p:nvPr>
            <p:ph type="sldNum" sz="quarter" idx="12"/>
          </p:nvPr>
        </p:nvSpPr>
        <p:spPr/>
        <p:txBody>
          <a:bodyPr/>
          <a:lstStyle/>
          <a:p>
            <a:fld id="{D51BFB20-48FB-4BAE-A5A8-3C5C22D77F93}" type="slidenum">
              <a:rPr lang="en-US" smtClean="0"/>
              <a:t>‹#›</a:t>
            </a:fld>
            <a:endParaRPr lang="en-US"/>
          </a:p>
        </p:txBody>
      </p:sp>
    </p:spTree>
    <p:extLst>
      <p:ext uri="{BB962C8B-B14F-4D97-AF65-F5344CB8AC3E}">
        <p14:creationId xmlns:p14="http://schemas.microsoft.com/office/powerpoint/2010/main" val="3175781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FCF3-DB21-4F80-B2FD-27BD364DB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2B465A-7202-43FD-A9A9-8F4D3C6DC2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25C18C-E25F-406D-9AED-932B291FDF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8E56FA-2BE9-4865-96B5-1FB36A07B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FBA7D3-E5EF-4997-81D6-4CE61A34D6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14ACED-33D9-46FA-B5BE-2253EBC53001}"/>
              </a:ext>
            </a:extLst>
          </p:cNvPr>
          <p:cNvSpPr>
            <a:spLocks noGrp="1"/>
          </p:cNvSpPr>
          <p:nvPr>
            <p:ph type="dt" sz="half" idx="10"/>
          </p:nvPr>
        </p:nvSpPr>
        <p:spPr/>
        <p:txBody>
          <a:bodyPr/>
          <a:lstStyle/>
          <a:p>
            <a:fld id="{EB2E5A1A-669B-4304-8906-FA6BD45A9064}" type="datetimeFigureOut">
              <a:rPr lang="en-US" smtClean="0"/>
              <a:t>6/2/2019</a:t>
            </a:fld>
            <a:endParaRPr lang="en-US"/>
          </a:p>
        </p:txBody>
      </p:sp>
      <p:sp>
        <p:nvSpPr>
          <p:cNvPr id="8" name="Footer Placeholder 7">
            <a:extLst>
              <a:ext uri="{FF2B5EF4-FFF2-40B4-BE49-F238E27FC236}">
                <a16:creationId xmlns:a16="http://schemas.microsoft.com/office/drawing/2014/main" id="{2743C9D8-0EEE-4E60-BE45-1C000F57B2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46C49E-7D6F-41D7-BCE6-1E5B40EC96FA}"/>
              </a:ext>
            </a:extLst>
          </p:cNvPr>
          <p:cNvSpPr>
            <a:spLocks noGrp="1"/>
          </p:cNvSpPr>
          <p:nvPr>
            <p:ph type="sldNum" sz="quarter" idx="12"/>
          </p:nvPr>
        </p:nvSpPr>
        <p:spPr/>
        <p:txBody>
          <a:bodyPr/>
          <a:lstStyle/>
          <a:p>
            <a:fld id="{D51BFB20-48FB-4BAE-A5A8-3C5C22D77F93}" type="slidenum">
              <a:rPr lang="en-US" smtClean="0"/>
              <a:t>‹#›</a:t>
            </a:fld>
            <a:endParaRPr lang="en-US"/>
          </a:p>
        </p:txBody>
      </p:sp>
    </p:spTree>
    <p:extLst>
      <p:ext uri="{BB962C8B-B14F-4D97-AF65-F5344CB8AC3E}">
        <p14:creationId xmlns:p14="http://schemas.microsoft.com/office/powerpoint/2010/main" val="3740383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85A1-C1CD-4842-9B05-CF499F2EBC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58B55E-9702-4B87-BF50-A7AE1266924D}"/>
              </a:ext>
            </a:extLst>
          </p:cNvPr>
          <p:cNvSpPr>
            <a:spLocks noGrp="1"/>
          </p:cNvSpPr>
          <p:nvPr>
            <p:ph type="dt" sz="half" idx="10"/>
          </p:nvPr>
        </p:nvSpPr>
        <p:spPr/>
        <p:txBody>
          <a:bodyPr/>
          <a:lstStyle/>
          <a:p>
            <a:fld id="{EB2E5A1A-669B-4304-8906-FA6BD45A9064}" type="datetimeFigureOut">
              <a:rPr lang="en-US" smtClean="0"/>
              <a:t>6/2/2019</a:t>
            </a:fld>
            <a:endParaRPr lang="en-US"/>
          </a:p>
        </p:txBody>
      </p:sp>
      <p:sp>
        <p:nvSpPr>
          <p:cNvPr id="4" name="Footer Placeholder 3">
            <a:extLst>
              <a:ext uri="{FF2B5EF4-FFF2-40B4-BE49-F238E27FC236}">
                <a16:creationId xmlns:a16="http://schemas.microsoft.com/office/drawing/2014/main" id="{30005F45-AAF9-4717-9AF1-36120EB0D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AF0AE0-3F41-4369-9879-5A18824511A4}"/>
              </a:ext>
            </a:extLst>
          </p:cNvPr>
          <p:cNvSpPr>
            <a:spLocks noGrp="1"/>
          </p:cNvSpPr>
          <p:nvPr>
            <p:ph type="sldNum" sz="quarter" idx="12"/>
          </p:nvPr>
        </p:nvSpPr>
        <p:spPr/>
        <p:txBody>
          <a:bodyPr/>
          <a:lstStyle/>
          <a:p>
            <a:fld id="{D51BFB20-48FB-4BAE-A5A8-3C5C22D77F93}" type="slidenum">
              <a:rPr lang="en-US" smtClean="0"/>
              <a:t>‹#›</a:t>
            </a:fld>
            <a:endParaRPr lang="en-US"/>
          </a:p>
        </p:txBody>
      </p:sp>
    </p:spTree>
    <p:extLst>
      <p:ext uri="{BB962C8B-B14F-4D97-AF65-F5344CB8AC3E}">
        <p14:creationId xmlns:p14="http://schemas.microsoft.com/office/powerpoint/2010/main" val="1922987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4E113C-FB1B-484C-A7F9-6FD946AB0008}"/>
              </a:ext>
            </a:extLst>
          </p:cNvPr>
          <p:cNvSpPr>
            <a:spLocks noGrp="1"/>
          </p:cNvSpPr>
          <p:nvPr>
            <p:ph type="dt" sz="half" idx="10"/>
          </p:nvPr>
        </p:nvSpPr>
        <p:spPr/>
        <p:txBody>
          <a:bodyPr/>
          <a:lstStyle/>
          <a:p>
            <a:fld id="{EB2E5A1A-669B-4304-8906-FA6BD45A9064}" type="datetimeFigureOut">
              <a:rPr lang="en-US" smtClean="0"/>
              <a:t>6/2/2019</a:t>
            </a:fld>
            <a:endParaRPr lang="en-US"/>
          </a:p>
        </p:txBody>
      </p:sp>
      <p:sp>
        <p:nvSpPr>
          <p:cNvPr id="3" name="Footer Placeholder 2">
            <a:extLst>
              <a:ext uri="{FF2B5EF4-FFF2-40B4-BE49-F238E27FC236}">
                <a16:creationId xmlns:a16="http://schemas.microsoft.com/office/drawing/2014/main" id="{CAC1112D-F405-4957-9B6D-6E5E3F1AB5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2E465A-172E-4ABE-B7FD-0B6CC8502D0C}"/>
              </a:ext>
            </a:extLst>
          </p:cNvPr>
          <p:cNvSpPr>
            <a:spLocks noGrp="1"/>
          </p:cNvSpPr>
          <p:nvPr>
            <p:ph type="sldNum" sz="quarter" idx="12"/>
          </p:nvPr>
        </p:nvSpPr>
        <p:spPr/>
        <p:txBody>
          <a:bodyPr/>
          <a:lstStyle/>
          <a:p>
            <a:fld id="{D51BFB20-48FB-4BAE-A5A8-3C5C22D77F93}" type="slidenum">
              <a:rPr lang="en-US" smtClean="0"/>
              <a:t>‹#›</a:t>
            </a:fld>
            <a:endParaRPr lang="en-US"/>
          </a:p>
        </p:txBody>
      </p:sp>
    </p:spTree>
    <p:extLst>
      <p:ext uri="{BB962C8B-B14F-4D97-AF65-F5344CB8AC3E}">
        <p14:creationId xmlns:p14="http://schemas.microsoft.com/office/powerpoint/2010/main" val="19077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9420-15E7-4B9B-B00A-3E7270A2AB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B70C5D-B410-4294-84FE-5D7B8991A9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349460-8249-42A4-A251-D200B3EF6C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DDDCE9-2224-4018-9F95-1E1D2AA509BF}"/>
              </a:ext>
            </a:extLst>
          </p:cNvPr>
          <p:cNvSpPr>
            <a:spLocks noGrp="1"/>
          </p:cNvSpPr>
          <p:nvPr>
            <p:ph type="dt" sz="half" idx="10"/>
          </p:nvPr>
        </p:nvSpPr>
        <p:spPr/>
        <p:txBody>
          <a:bodyPr/>
          <a:lstStyle/>
          <a:p>
            <a:fld id="{EB2E5A1A-669B-4304-8906-FA6BD45A9064}" type="datetimeFigureOut">
              <a:rPr lang="en-US" smtClean="0"/>
              <a:t>6/2/2019</a:t>
            </a:fld>
            <a:endParaRPr lang="en-US"/>
          </a:p>
        </p:txBody>
      </p:sp>
      <p:sp>
        <p:nvSpPr>
          <p:cNvPr id="6" name="Footer Placeholder 5">
            <a:extLst>
              <a:ext uri="{FF2B5EF4-FFF2-40B4-BE49-F238E27FC236}">
                <a16:creationId xmlns:a16="http://schemas.microsoft.com/office/drawing/2014/main" id="{EDA6B1E1-5F3D-42D6-9ED9-3A79069500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4E32E6-7D05-4C75-BDAE-E71AF12D0483}"/>
              </a:ext>
            </a:extLst>
          </p:cNvPr>
          <p:cNvSpPr>
            <a:spLocks noGrp="1"/>
          </p:cNvSpPr>
          <p:nvPr>
            <p:ph type="sldNum" sz="quarter" idx="12"/>
          </p:nvPr>
        </p:nvSpPr>
        <p:spPr/>
        <p:txBody>
          <a:bodyPr/>
          <a:lstStyle/>
          <a:p>
            <a:fld id="{D51BFB20-48FB-4BAE-A5A8-3C5C22D77F93}" type="slidenum">
              <a:rPr lang="en-US" smtClean="0"/>
              <a:t>‹#›</a:t>
            </a:fld>
            <a:endParaRPr lang="en-US"/>
          </a:p>
        </p:txBody>
      </p:sp>
    </p:spTree>
    <p:extLst>
      <p:ext uri="{BB962C8B-B14F-4D97-AF65-F5344CB8AC3E}">
        <p14:creationId xmlns:p14="http://schemas.microsoft.com/office/powerpoint/2010/main" val="190882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DFF7-4843-4863-B81A-C16A5D0BC8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26E37C-6F5F-489A-8634-21FE5F43F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ACB0A-C40E-4CFF-8D7A-37ED3BEFE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6C4B7-6093-43D3-AFEE-210FA9E0A85C}"/>
              </a:ext>
            </a:extLst>
          </p:cNvPr>
          <p:cNvSpPr>
            <a:spLocks noGrp="1"/>
          </p:cNvSpPr>
          <p:nvPr>
            <p:ph type="dt" sz="half" idx="10"/>
          </p:nvPr>
        </p:nvSpPr>
        <p:spPr/>
        <p:txBody>
          <a:bodyPr/>
          <a:lstStyle/>
          <a:p>
            <a:fld id="{EB2E5A1A-669B-4304-8906-FA6BD45A9064}" type="datetimeFigureOut">
              <a:rPr lang="en-US" smtClean="0"/>
              <a:t>6/2/2019</a:t>
            </a:fld>
            <a:endParaRPr lang="en-US"/>
          </a:p>
        </p:txBody>
      </p:sp>
      <p:sp>
        <p:nvSpPr>
          <p:cNvPr id="6" name="Footer Placeholder 5">
            <a:extLst>
              <a:ext uri="{FF2B5EF4-FFF2-40B4-BE49-F238E27FC236}">
                <a16:creationId xmlns:a16="http://schemas.microsoft.com/office/drawing/2014/main" id="{4C2A6B62-00CD-481F-962E-B4DC7154A9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9A2A9D-5559-4FCD-92E8-3C051674D718}"/>
              </a:ext>
            </a:extLst>
          </p:cNvPr>
          <p:cNvSpPr>
            <a:spLocks noGrp="1"/>
          </p:cNvSpPr>
          <p:nvPr>
            <p:ph type="sldNum" sz="quarter" idx="12"/>
          </p:nvPr>
        </p:nvSpPr>
        <p:spPr/>
        <p:txBody>
          <a:bodyPr/>
          <a:lstStyle/>
          <a:p>
            <a:fld id="{D51BFB20-48FB-4BAE-A5A8-3C5C22D77F93}" type="slidenum">
              <a:rPr lang="en-US" smtClean="0"/>
              <a:t>‹#›</a:t>
            </a:fld>
            <a:endParaRPr lang="en-US"/>
          </a:p>
        </p:txBody>
      </p:sp>
    </p:spTree>
    <p:extLst>
      <p:ext uri="{BB962C8B-B14F-4D97-AF65-F5344CB8AC3E}">
        <p14:creationId xmlns:p14="http://schemas.microsoft.com/office/powerpoint/2010/main" val="2944087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1CB01-A47F-4834-BF55-B36AF99849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64EF20-F237-41B1-B48D-EF9D35DD8D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FD424-57A1-4734-98FF-2E6A39A85F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E5A1A-669B-4304-8906-FA6BD45A9064}" type="datetimeFigureOut">
              <a:rPr lang="en-US" smtClean="0"/>
              <a:t>6/2/2019</a:t>
            </a:fld>
            <a:endParaRPr lang="en-US"/>
          </a:p>
        </p:txBody>
      </p:sp>
      <p:sp>
        <p:nvSpPr>
          <p:cNvPr id="5" name="Footer Placeholder 4">
            <a:extLst>
              <a:ext uri="{FF2B5EF4-FFF2-40B4-BE49-F238E27FC236}">
                <a16:creationId xmlns:a16="http://schemas.microsoft.com/office/drawing/2014/main" id="{BCA81D6C-1890-4D45-9DF9-457A7EA78C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BB7036-FE42-488C-B87D-BA5B5835A4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FB20-48FB-4BAE-A5A8-3C5C22D77F93}" type="slidenum">
              <a:rPr lang="en-US" smtClean="0"/>
              <a:t>‹#›</a:t>
            </a:fld>
            <a:endParaRPr lang="en-US"/>
          </a:p>
        </p:txBody>
      </p:sp>
    </p:spTree>
    <p:extLst>
      <p:ext uri="{BB962C8B-B14F-4D97-AF65-F5344CB8AC3E}">
        <p14:creationId xmlns:p14="http://schemas.microsoft.com/office/powerpoint/2010/main" val="2619198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1CB01-A47F-4834-BF55-B36AF99849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64EF20-F237-41B1-B48D-EF9D35DD8D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FD424-57A1-4734-98FF-2E6A39A85F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E5A1A-669B-4304-8906-FA6BD45A9064}" type="datetimeFigureOut">
              <a:rPr lang="en-US" smtClean="0">
                <a:solidFill>
                  <a:prstClr val="black">
                    <a:tint val="75000"/>
                  </a:prstClr>
                </a:solidFill>
              </a:rPr>
              <a:pPr/>
              <a:t>6/2/2019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CA81D6C-1890-4D45-9DF9-457A7EA78C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5BB7036-FE42-488C-B87D-BA5B5835A4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FB20-48FB-4BAE-A5A8-3C5C22D77F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5132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3.bp.blogspot.com/-egiVQ5nkBhQ/WugtN__DnII/AAAAAAAAHg0/kOyT7UmspEARrtAQYW3BC487tLyz83HAQCLcBGAs/s1600/photo-0-1491899251786.jpg"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hyperlink" Target="https://2.bp.blogspot.com/-nsb_5FB32m4/WugsX9o9WBI/AAAAAAAAHgs/dWwZP_TDFTEM9TgUlvlmBcAaL-yg_T9gACLcBGAs/s1600/1.0.jp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6000" b="-19000"/>
          </a:stretch>
        </a:blipFill>
        <a:effectLst/>
      </p:bgPr>
    </p:bg>
    <p:spTree>
      <p:nvGrpSpPr>
        <p:cNvPr id="1" name=""/>
        <p:cNvGrpSpPr/>
        <p:nvPr/>
      </p:nvGrpSpPr>
      <p:grpSpPr>
        <a:xfrm>
          <a:off x="0" y="0"/>
          <a:ext cx="0" cy="0"/>
          <a:chOff x="0" y="0"/>
          <a:chExt cx="0" cy="0"/>
        </a:xfrm>
      </p:grpSpPr>
      <p:pic>
        <p:nvPicPr>
          <p:cNvPr id="4" name="Picture 3" descr="C:\Users\Administrator\AppData\Local\Microsoft\Windows\Temporary Internet Files\Content.MSO\3E6D02CC.tmp">
            <a:extLst>
              <a:ext uri="{FF2B5EF4-FFF2-40B4-BE49-F238E27FC236}">
                <a16:creationId xmlns:a16="http://schemas.microsoft.com/office/drawing/2014/main" id="{C0CE544E-3E4C-4260-8439-B1DA3BF507A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398149"/>
            <a:ext cx="2586339" cy="2284091"/>
          </a:xfrm>
          <a:prstGeom prst="rect">
            <a:avLst/>
          </a:prstGeom>
          <a:ln>
            <a:noFill/>
          </a:ln>
          <a:effectLst>
            <a:softEdge rad="112500"/>
          </a:effectLst>
        </p:spPr>
      </p:pic>
      <p:sp>
        <p:nvSpPr>
          <p:cNvPr id="5" name="Text Box 200">
            <a:extLst>
              <a:ext uri="{FF2B5EF4-FFF2-40B4-BE49-F238E27FC236}">
                <a16:creationId xmlns:a16="http://schemas.microsoft.com/office/drawing/2014/main" id="{669A6847-A972-4A59-A2DE-9CE807D04F97}"/>
              </a:ext>
            </a:extLst>
          </p:cNvPr>
          <p:cNvSpPr txBox="1"/>
          <p:nvPr/>
        </p:nvSpPr>
        <p:spPr>
          <a:xfrm>
            <a:off x="4237338" y="1394460"/>
            <a:ext cx="5735320" cy="86106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91440" rIns="91440" bIns="0" numCol="1" spcCol="0" rtlCol="0" fromWordArt="0" anchor="t" anchorCtr="0" forceAA="0" compatLnSpc="1">
            <a:prstTxWarp prst="textNoShape">
              <a:avLst/>
            </a:prstTxWarp>
            <a:noAutofit/>
          </a:bodyPr>
          <a:lstStyle/>
          <a:p>
            <a:pPr marL="0" marR="0" indent="0" algn="ctr">
              <a:spcBef>
                <a:spcPts val="0"/>
              </a:spcBef>
              <a:spcAft>
                <a:spcPts val="0"/>
              </a:spcAft>
            </a:pPr>
            <a:r>
              <a:rPr lang="en-US" b="1" dirty="0">
                <a:solidFill>
                  <a:srgbClr val="000000"/>
                </a:solidFill>
                <a:effectLst/>
                <a:latin typeface="Times New Roman" panose="02020603050405020304" pitchFamily="18" charset="0"/>
                <a:ea typeface="Times New Roman" panose="02020603050405020304" pitchFamily="18" charset="0"/>
              </a:rPr>
              <a:t>ĐẠI HỌC QUỐC GIA THÀNH PHỐ HỒ CHÍ MINH</a:t>
            </a:r>
            <a:endParaRPr lang="en-US" dirty="0">
              <a:solidFill>
                <a:srgbClr val="222222"/>
              </a:solidFill>
              <a:effectLst/>
              <a:latin typeface="Times New Roman" panose="02020603050405020304" pitchFamily="18" charset="0"/>
              <a:ea typeface="Times New Roman" panose="02020603050405020304" pitchFamily="18" charset="0"/>
            </a:endParaRPr>
          </a:p>
          <a:p>
            <a:pPr marL="0" marR="0" indent="0" algn="ctr">
              <a:spcBef>
                <a:spcPts val="0"/>
              </a:spcBef>
              <a:spcAft>
                <a:spcPts val="0"/>
              </a:spcAft>
            </a:pPr>
            <a:r>
              <a:rPr lang="en-US" b="1" dirty="0">
                <a:solidFill>
                  <a:srgbClr val="000000"/>
                </a:solidFill>
                <a:effectLst/>
                <a:latin typeface="Times New Roman" panose="02020603050405020304" pitchFamily="18" charset="0"/>
                <a:ea typeface="Times New Roman" panose="02020603050405020304" pitchFamily="18" charset="0"/>
              </a:rPr>
              <a:t>TRƯỜNG ĐẠI HỌC KHOA HỌC TỰ NHIÊN</a:t>
            </a:r>
            <a:endParaRPr lang="en-US" dirty="0">
              <a:solidFill>
                <a:srgbClr val="222222"/>
              </a:solidFill>
              <a:effectLst/>
              <a:latin typeface="Times New Roman" panose="02020603050405020304" pitchFamily="18" charset="0"/>
              <a:ea typeface="Times New Roman" panose="02020603050405020304" pitchFamily="18" charset="0"/>
            </a:endParaRPr>
          </a:p>
          <a:p>
            <a:pPr marL="0" marR="0" indent="457200" algn="ctr">
              <a:spcBef>
                <a:spcPts val="0"/>
              </a:spcBef>
              <a:spcAft>
                <a:spcPts val="0"/>
              </a:spcAft>
            </a:pPr>
            <a:r>
              <a:rPr lang="en-US" b="1" dirty="0">
                <a:solidFill>
                  <a:srgbClr val="000000"/>
                </a:solidFill>
                <a:effectLst/>
                <a:latin typeface="Times New Roman" panose="02020603050405020304" pitchFamily="18" charset="0"/>
                <a:ea typeface="Times New Roman" panose="02020603050405020304" pitchFamily="18" charset="0"/>
              </a:rPr>
              <a:t>KHOA CÔNG NGHỆ THÔNG TIN</a:t>
            </a:r>
            <a:endParaRPr lang="en-US" dirty="0">
              <a:solidFill>
                <a:srgbClr val="222222"/>
              </a:solidFill>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B9AD6E10-19C5-4ABF-B8D7-FC57F5AF809D}"/>
              </a:ext>
            </a:extLst>
          </p:cNvPr>
          <p:cNvSpPr/>
          <p:nvPr/>
        </p:nvSpPr>
        <p:spPr>
          <a:xfrm>
            <a:off x="4522735" y="5548803"/>
            <a:ext cx="2810228" cy="1015663"/>
          </a:xfrm>
          <a:prstGeom prst="rect">
            <a:avLst/>
          </a:prstGeom>
        </p:spPr>
        <p:txBody>
          <a:bodyPr wrap="square">
            <a:spAutoFit/>
          </a:bodyPr>
          <a:lstStyle/>
          <a:p>
            <a:pPr marL="228600" marR="0" indent="0" algn="ctr">
              <a:spcBef>
                <a:spcPts val="0"/>
              </a:spcBef>
              <a:spcAft>
                <a:spcPts val="0"/>
              </a:spcAft>
            </a:pPr>
            <a:r>
              <a:rPr lang="en-US" sz="2000" b="1" dirty="0">
                <a:solidFill>
                  <a:srgbClr val="000000"/>
                </a:solidFill>
                <a:latin typeface="Times New Roman" panose="02020603050405020304" pitchFamily="18" charset="0"/>
                <a:ea typeface="Times New Roman" panose="02020603050405020304" pitchFamily="18" charset="0"/>
              </a:rPr>
              <a:t>TRẦN THANH SƠN</a:t>
            </a:r>
            <a:endParaRPr lang="en-US" sz="2000" dirty="0">
              <a:solidFill>
                <a:srgbClr val="222222"/>
              </a:solidFill>
              <a:latin typeface="Times New Roman" panose="02020603050405020304" pitchFamily="18" charset="0"/>
              <a:ea typeface="Times New Roman" panose="02020603050405020304" pitchFamily="18" charset="0"/>
            </a:endParaRPr>
          </a:p>
          <a:p>
            <a:pPr marL="228600" marR="0" indent="0" algn="ctr">
              <a:spcBef>
                <a:spcPts val="0"/>
              </a:spcBef>
              <a:spcAft>
                <a:spcPts val="0"/>
              </a:spcAft>
            </a:pPr>
            <a:r>
              <a:rPr lang="en-US" sz="2000" b="1" dirty="0">
                <a:solidFill>
                  <a:srgbClr val="000000"/>
                </a:solidFill>
                <a:latin typeface="Times New Roman" panose="02020603050405020304" pitchFamily="18" charset="0"/>
                <a:ea typeface="Times New Roman" panose="02020603050405020304" pitchFamily="18" charset="0"/>
              </a:rPr>
              <a:t>CHÍ QUANG VINH</a:t>
            </a:r>
            <a:endParaRPr lang="en-US" sz="2000" dirty="0">
              <a:solidFill>
                <a:srgbClr val="222222"/>
              </a:solidFill>
              <a:latin typeface="Times New Roman" panose="02020603050405020304" pitchFamily="18" charset="0"/>
              <a:ea typeface="Times New Roman" panose="02020603050405020304" pitchFamily="18" charset="0"/>
            </a:endParaRPr>
          </a:p>
          <a:p>
            <a:pPr marL="228600" marR="0" indent="0" algn="ctr">
              <a:spcBef>
                <a:spcPts val="0"/>
              </a:spcBef>
              <a:spcAft>
                <a:spcPts val="0"/>
              </a:spcAft>
            </a:pPr>
            <a:r>
              <a:rPr lang="en-US" sz="2000" b="1" dirty="0">
                <a:solidFill>
                  <a:srgbClr val="000000"/>
                </a:solidFill>
                <a:latin typeface="Times New Roman" panose="02020603050405020304" pitchFamily="18" charset="0"/>
                <a:ea typeface="Times New Roman" panose="02020603050405020304" pitchFamily="18" charset="0"/>
              </a:rPr>
              <a:t>NGUYỄN DUY NAM</a:t>
            </a:r>
            <a:endParaRPr lang="en-US" sz="2000" dirty="0">
              <a:solidFill>
                <a:srgbClr val="222222"/>
              </a:solidFill>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4A166E96-FA9C-446F-ADB6-F148D8F86DFA}"/>
              </a:ext>
            </a:extLst>
          </p:cNvPr>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633614" y="4634058"/>
            <a:ext cx="924769" cy="792302"/>
          </a:xfrm>
          <a:prstGeom prst="rect">
            <a:avLst/>
          </a:prstGeom>
          <a:noFill/>
          <a:ln>
            <a:noFill/>
          </a:ln>
        </p:spPr>
      </p:pic>
      <p:sp>
        <p:nvSpPr>
          <p:cNvPr id="8" name="Rectangle 7">
            <a:extLst>
              <a:ext uri="{FF2B5EF4-FFF2-40B4-BE49-F238E27FC236}">
                <a16:creationId xmlns:a16="http://schemas.microsoft.com/office/drawing/2014/main" id="{14FE1B11-1E4F-40FF-9523-04DEF251727C}"/>
              </a:ext>
            </a:extLst>
          </p:cNvPr>
          <p:cNvSpPr/>
          <p:nvPr/>
        </p:nvSpPr>
        <p:spPr>
          <a:xfrm>
            <a:off x="2832224" y="2513508"/>
            <a:ext cx="6191250" cy="2120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0" rIns="137160" bIns="0" numCol="1" spcCol="0" rtlCol="0" fromWordArt="0" anchor="t" anchorCtr="0" forceAA="0" compatLnSpc="1">
            <a:prstTxWarp prst="textNoShape">
              <a:avLst/>
            </a:prstTxWarp>
            <a:noAutofit/>
          </a:bodyPr>
          <a:lstStyle/>
          <a:p>
            <a:pPr marL="0" marR="0" algn="ctr">
              <a:spcBef>
                <a:spcPts val="0"/>
              </a:spcBef>
              <a:spcAft>
                <a:spcPts val="0"/>
              </a:spcAft>
            </a:pPr>
            <a:endParaRPr lang="en-US" sz="1100" dirty="0">
              <a:solidFill>
                <a:srgbClr val="4472C4"/>
              </a:solidFill>
              <a:effectLst/>
              <a:ea typeface="Times New Roman" panose="02020603050405020304" pitchFamily="18" charset="0"/>
              <a:cs typeface="Times New Roman" panose="02020603050405020304" pitchFamily="18" charset="0"/>
            </a:endParaRPr>
          </a:p>
          <a:p>
            <a:pPr marL="0" marR="0" indent="0" algn="ctr">
              <a:spcBef>
                <a:spcPts val="0"/>
              </a:spcBef>
              <a:spcAft>
                <a:spcPts val="0"/>
              </a:spcAft>
            </a:pPr>
            <a:r>
              <a:rPr lang="en-US" sz="24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TIỂU LUẬN CUỐI KỲ</a:t>
            </a:r>
            <a:endParaRPr lang="en-US"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ctr">
              <a:spcBef>
                <a:spcPts val="0"/>
              </a:spcBef>
              <a:spcAft>
                <a:spcPts val="0"/>
              </a:spcAft>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ĐỀ TÀI: CÁCH MẠNG CÔNG NGHIỆP 4.0</a:t>
            </a:r>
            <a:endParaRPr lang="en-US"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1200"/>
              </a:spcBef>
              <a:spcAft>
                <a:spcPts val="1200"/>
              </a:spcAft>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GIẢNG VIÊN HƯỚNG DẪN</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1200"/>
              </a:spcBef>
              <a:spcAft>
                <a:spcPts val="1200"/>
              </a:spcAft>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THẦY TRẦN ĐỨC HUY</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07000"/>
              </a:lnSpc>
              <a:spcBef>
                <a:spcPts val="1200"/>
              </a:spcBef>
              <a:spcAft>
                <a:spcPts val="120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ea typeface="Times New Roman" panose="02020603050405020304" pitchFamily="18" charset="0"/>
              <a:cs typeface="Times New Roman" panose="02020603050405020304" pitchFamily="18" charset="0"/>
            </a:endParaRPr>
          </a:p>
          <a:p>
            <a:pPr marL="0" marR="0" algn="ctr">
              <a:lnSpc>
                <a:spcPct val="107000"/>
              </a:lnSpc>
              <a:spcBef>
                <a:spcPts val="1200"/>
              </a:spcBef>
              <a:spcAft>
                <a:spcPts val="1200"/>
              </a:spcAft>
            </a:pPr>
            <a:r>
              <a:rPr lang="en-US" sz="12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i="1" dirty="0">
              <a:effectLst/>
              <a:ea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900" i="1" dirty="0">
                <a:solidFill>
                  <a:srgbClr val="4472C4"/>
                </a:solidFill>
                <a:effectLst/>
                <a:ea typeface="Times New Roman" panose="02020603050405020304" pitchFamily="18" charset="0"/>
                <a:cs typeface="Times New Roman" panose="02020603050405020304" pitchFamily="18" charset="0"/>
              </a:rPr>
              <a:t> </a:t>
            </a:r>
            <a:endParaRPr lang="en-US" sz="1100" i="1" dirty="0">
              <a:effectLst/>
              <a:ea typeface="Times New Roman" panose="02020603050405020304" pitchFamily="18" charset="0"/>
              <a:cs typeface="Times New Roman" panose="02020603050405020304" pitchFamily="18" charset="0"/>
            </a:endParaRPr>
          </a:p>
        </p:txBody>
      </p:sp>
      <p:pic>
        <p:nvPicPr>
          <p:cNvPr id="27650" name="Picture 2" descr="Káº¿t quáº£ hÃ¬nh áº£nh cho teamwo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9359" y="3953604"/>
            <a:ext cx="2703228" cy="270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70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00" fill="hold"/>
                                        <p:tgtEl>
                                          <p:spTgt spid="5"/>
                                        </p:tgtEl>
                                        <p:attrNameLst>
                                          <p:attrName>ppt_w</p:attrName>
                                        </p:attrNameLst>
                                      </p:cBhvr>
                                      <p:tavLst>
                                        <p:tav tm="0">
                                          <p:val>
                                            <p:fltVal val="0"/>
                                          </p:val>
                                        </p:tav>
                                        <p:tav tm="100000">
                                          <p:val>
                                            <p:strVal val="#ppt_w"/>
                                          </p:val>
                                        </p:tav>
                                      </p:tavLst>
                                    </p:anim>
                                    <p:anim calcmode="lin" valueType="num">
                                      <p:cBhvr>
                                        <p:cTn id="8" dur="700" fill="hold"/>
                                        <p:tgtEl>
                                          <p:spTgt spid="5"/>
                                        </p:tgtEl>
                                        <p:attrNameLst>
                                          <p:attrName>ppt_h</p:attrName>
                                        </p:attrNameLst>
                                      </p:cBhvr>
                                      <p:tavLst>
                                        <p:tav tm="0">
                                          <p:val>
                                            <p:fltVal val="0"/>
                                          </p:val>
                                        </p:tav>
                                        <p:tav tm="100000">
                                          <p:val>
                                            <p:strVal val="#ppt_h"/>
                                          </p:val>
                                        </p:tav>
                                      </p:tavLst>
                                    </p:anim>
                                    <p:anim calcmode="lin" valueType="num">
                                      <p:cBhvr>
                                        <p:cTn id="9" dur="700" fill="hold"/>
                                        <p:tgtEl>
                                          <p:spTgt spid="5"/>
                                        </p:tgtEl>
                                        <p:attrNameLst>
                                          <p:attrName>style.rotation</p:attrName>
                                        </p:attrNameLst>
                                      </p:cBhvr>
                                      <p:tavLst>
                                        <p:tav tm="0">
                                          <p:val>
                                            <p:fltVal val="90"/>
                                          </p:val>
                                        </p:tav>
                                        <p:tav tm="100000">
                                          <p:val>
                                            <p:fltVal val="0"/>
                                          </p:val>
                                        </p:tav>
                                      </p:tavLst>
                                    </p:anim>
                                    <p:animEffect transition="in" filter="fade">
                                      <p:cBhvr>
                                        <p:cTn id="10" dur="7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800" fill="hold"/>
                                        <p:tgtEl>
                                          <p:spTgt spid="4"/>
                                        </p:tgtEl>
                                        <p:attrNameLst>
                                          <p:attrName>ppt_w</p:attrName>
                                        </p:attrNameLst>
                                      </p:cBhvr>
                                      <p:tavLst>
                                        <p:tav tm="0">
                                          <p:val>
                                            <p:fltVal val="0"/>
                                          </p:val>
                                        </p:tav>
                                        <p:tav tm="100000">
                                          <p:val>
                                            <p:strVal val="#ppt_w"/>
                                          </p:val>
                                        </p:tav>
                                      </p:tavLst>
                                    </p:anim>
                                    <p:anim calcmode="lin" valueType="num">
                                      <p:cBhvr>
                                        <p:cTn id="14" dur="800" fill="hold"/>
                                        <p:tgtEl>
                                          <p:spTgt spid="4"/>
                                        </p:tgtEl>
                                        <p:attrNameLst>
                                          <p:attrName>ppt_h</p:attrName>
                                        </p:attrNameLst>
                                      </p:cBhvr>
                                      <p:tavLst>
                                        <p:tav tm="0">
                                          <p:val>
                                            <p:fltVal val="0"/>
                                          </p:val>
                                        </p:tav>
                                        <p:tav tm="100000">
                                          <p:val>
                                            <p:strVal val="#ppt_h"/>
                                          </p:val>
                                        </p:tav>
                                      </p:tavLst>
                                    </p:anim>
                                    <p:anim calcmode="lin" valueType="num">
                                      <p:cBhvr>
                                        <p:cTn id="15" dur="800" fill="hold"/>
                                        <p:tgtEl>
                                          <p:spTgt spid="4"/>
                                        </p:tgtEl>
                                        <p:attrNameLst>
                                          <p:attrName>style.rotation</p:attrName>
                                        </p:attrNameLst>
                                      </p:cBhvr>
                                      <p:tavLst>
                                        <p:tav tm="0">
                                          <p:val>
                                            <p:fltVal val="90"/>
                                          </p:val>
                                        </p:tav>
                                        <p:tav tm="100000">
                                          <p:val>
                                            <p:fltVal val="0"/>
                                          </p:val>
                                        </p:tav>
                                      </p:tavLst>
                                    </p:anim>
                                    <p:animEffect transition="in" filter="fade">
                                      <p:cBhvr>
                                        <p:cTn id="16" dur="8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7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8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1"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33E2B6-ADFB-4433-809F-18CB03BF4DD0}"/>
              </a:ext>
            </a:extLst>
          </p:cNvPr>
          <p:cNvSpPr/>
          <p:nvPr/>
        </p:nvSpPr>
        <p:spPr>
          <a:xfrm>
            <a:off x="3020703" y="1061169"/>
            <a:ext cx="5810052" cy="430887"/>
          </a:xfrm>
          <a:prstGeom prst="rect">
            <a:avLst/>
          </a:prstGeom>
        </p:spPr>
        <p:txBody>
          <a:bodyPr wrap="none">
            <a:spAutoFit/>
          </a:bodyPr>
          <a:lstStyle/>
          <a:p>
            <a:r>
              <a:rPr lang="en-US" sz="2200" b="1" dirty="0">
                <a:solidFill>
                  <a:srgbClr val="FF0000"/>
                </a:solidFill>
                <a:latin typeface="Times New Roman" panose="02020603050405020304" pitchFamily="18" charset="0"/>
                <a:ea typeface="Times New Roman" panose="02020603050405020304" pitchFamily="18" charset="0"/>
              </a:rPr>
              <a:t>1.2 CUỘC CÁCH MẠNG CÔNG NGHIỆP 2.0</a:t>
            </a:r>
            <a:endParaRPr lang="en-US" sz="2200" b="1" dirty="0">
              <a:solidFill>
                <a:srgbClr val="FF0000"/>
              </a:solidFill>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2707D383-FF8E-4C29-B12A-42465A63A240}"/>
              </a:ext>
            </a:extLst>
          </p:cNvPr>
          <p:cNvSpPr/>
          <p:nvPr/>
        </p:nvSpPr>
        <p:spPr>
          <a:xfrm>
            <a:off x="3906972" y="1521492"/>
            <a:ext cx="3751348" cy="430887"/>
          </a:xfrm>
          <a:prstGeom prst="rect">
            <a:avLst/>
          </a:prstGeom>
        </p:spPr>
        <p:txBody>
          <a:bodyPr wrap="none">
            <a:spAutoFit/>
          </a:bodyPr>
          <a:lstStyle/>
          <a:p>
            <a:pPr marL="342900" marR="0" lvl="0" indent="-342900">
              <a:spcBef>
                <a:spcPts val="0"/>
              </a:spcBef>
              <a:spcAft>
                <a:spcPts val="0"/>
              </a:spcAft>
              <a:buFont typeface="+mj-lt"/>
              <a:buAutoNum type="alphaUcPeriod"/>
            </a:pPr>
            <a:r>
              <a:rPr lang="en-US" sz="2200" b="1" dirty="0" err="1">
                <a:solidFill>
                  <a:schemeClr val="accent1">
                    <a:lumMod val="50000"/>
                  </a:schemeClr>
                </a:solidFill>
                <a:latin typeface="Times New Roman" panose="02020603050405020304" pitchFamily="18" charset="0"/>
                <a:ea typeface="Times New Roman" panose="02020603050405020304" pitchFamily="18" charset="0"/>
              </a:rPr>
              <a:t>Những</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thành</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tựu</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đầu</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tiên</a:t>
            </a:r>
            <a:r>
              <a:rPr lang="en-US" sz="2200" b="1" dirty="0">
                <a:solidFill>
                  <a:schemeClr val="accent1">
                    <a:lumMod val="50000"/>
                  </a:schemeClr>
                </a:solidFill>
                <a:latin typeface="Times New Roman" panose="02020603050405020304" pitchFamily="18" charset="0"/>
                <a:ea typeface="Times New Roman" panose="02020603050405020304" pitchFamily="18" charset="0"/>
              </a:rPr>
              <a:t>.</a:t>
            </a:r>
            <a:endParaRPr lang="en-US" sz="2200"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903AFB3E-7C1D-4CB2-B715-A9701AE11416}"/>
              </a:ext>
            </a:extLst>
          </p:cNvPr>
          <p:cNvSpPr/>
          <p:nvPr/>
        </p:nvSpPr>
        <p:spPr>
          <a:xfrm>
            <a:off x="0" y="2508280"/>
            <a:ext cx="6766560" cy="3139321"/>
          </a:xfrm>
          <a:prstGeom prst="rect">
            <a:avLst/>
          </a:prstGeom>
        </p:spPr>
        <p:txBody>
          <a:bodyPr wrap="square">
            <a:spAutoFit/>
          </a:bodyPr>
          <a:lstStyle/>
          <a:p>
            <a:pPr marL="342900" indent="-342900" algn="just">
              <a:buFont typeface="Wingdings" panose="05000000000000000000" pitchFamily="2" charset="2"/>
              <a:buChar char="v"/>
            </a:pPr>
            <a:r>
              <a:rPr lang="vi-VN" sz="2200" dirty="0">
                <a:solidFill>
                  <a:srgbClr val="222222"/>
                </a:solidFill>
                <a:latin typeface="Times New Roman" panose="02020603050405020304" pitchFamily="18" charset="0"/>
                <a:ea typeface="Times New Roman" panose="02020603050405020304" pitchFamily="18" charset="0"/>
              </a:rPr>
              <a:t>Thời kỳ này, điện năng được sử dụng nhiều hơn và công nghệ kỹ thuật được phát triển vượt bậc.</a:t>
            </a:r>
            <a:endParaRPr lang="en-US" sz="2200" dirty="0">
              <a:solidFill>
                <a:srgbClr val="222222"/>
              </a:solidFill>
              <a:latin typeface="Times New Roman" panose="02020603050405020304" pitchFamily="18" charset="0"/>
              <a:ea typeface="Times New Roman" panose="02020603050405020304" pitchFamily="18" charset="0"/>
            </a:endParaRPr>
          </a:p>
          <a:p>
            <a:pPr algn="just"/>
            <a:endParaRPr lang="en-US" sz="2200" dirty="0">
              <a:solidFill>
                <a:srgbClr val="222222"/>
              </a:solidFill>
              <a:latin typeface="Times New Roman" panose="02020603050405020304" pitchFamily="18" charset="0"/>
              <a:ea typeface="Times New Roman" panose="02020603050405020304" pitchFamily="18" charset="0"/>
            </a:endParaRPr>
          </a:p>
          <a:p>
            <a:pPr marL="342900" indent="-342900" algn="just">
              <a:buFont typeface="Wingdings" panose="05000000000000000000" pitchFamily="2" charset="2"/>
              <a:buChar char="v"/>
            </a:pPr>
            <a:r>
              <a:rPr lang="vi-VN" sz="2200" dirty="0">
                <a:solidFill>
                  <a:srgbClr val="222222"/>
                </a:solidFill>
                <a:latin typeface="Times New Roman" panose="02020603050405020304" pitchFamily="18" charset="0"/>
                <a:ea typeface="Times New Roman" panose="02020603050405020304" pitchFamily="18" charset="0"/>
              </a:rPr>
              <a:t>Điện thoại, tivi, đài phát thanh...đã thay đổi hoàn toàn văn hóa xã hội. </a:t>
            </a:r>
            <a:endParaRPr lang="en-US" sz="2200" dirty="0">
              <a:solidFill>
                <a:srgbClr val="222222"/>
              </a:solidFill>
              <a:latin typeface="Times New Roman" panose="02020603050405020304" pitchFamily="18" charset="0"/>
              <a:ea typeface="Times New Roman" panose="02020603050405020304" pitchFamily="18" charset="0"/>
            </a:endParaRPr>
          </a:p>
          <a:p>
            <a:pPr algn="just"/>
            <a:endParaRPr lang="en-US" sz="2200" dirty="0">
              <a:solidFill>
                <a:srgbClr val="222222"/>
              </a:solidFill>
              <a:latin typeface="Times New Roman" panose="02020603050405020304" pitchFamily="18" charset="0"/>
              <a:ea typeface="Times New Roman" panose="02020603050405020304" pitchFamily="18" charset="0"/>
            </a:endParaRPr>
          </a:p>
          <a:p>
            <a:pPr marL="342900" indent="-342900" algn="just">
              <a:buFont typeface="Wingdings" panose="05000000000000000000" pitchFamily="2" charset="2"/>
              <a:buChar char="v"/>
            </a:pPr>
            <a:r>
              <a:rPr lang="vi-VN" sz="2200" dirty="0">
                <a:solidFill>
                  <a:srgbClr val="222222"/>
                </a:solidFill>
                <a:latin typeface="Times New Roman" panose="02020603050405020304" pitchFamily="18" charset="0"/>
                <a:ea typeface="Times New Roman" panose="02020603050405020304" pitchFamily="18" charset="0"/>
              </a:rPr>
              <a:t>Trong khi đó, các ngành sản xuất cũng biến chuyển nhanh chóng với hàng loạt dây chuyền sản xuất, tiêu chuẩn chất lượng, tự động hóa...</a:t>
            </a:r>
            <a:endParaRPr lang="en-US" sz="2200" dirty="0">
              <a:solidFill>
                <a:srgbClr val="222222"/>
              </a:solidFill>
              <a:latin typeface="Times New Roman" panose="02020603050405020304" pitchFamily="18" charset="0"/>
              <a:ea typeface="Times New Roman" panose="02020603050405020304" pitchFamily="18" charset="0"/>
            </a:endParaRPr>
          </a:p>
        </p:txBody>
      </p:sp>
      <p:pic>
        <p:nvPicPr>
          <p:cNvPr id="6" name="Picture 5" descr="Một xưởng sản xuất của nhà máy sản xuất xe hơi Ford">
            <a:hlinkClick r:id="rId2"/>
            <a:extLst>
              <a:ext uri="{FF2B5EF4-FFF2-40B4-BE49-F238E27FC236}">
                <a16:creationId xmlns:a16="http://schemas.microsoft.com/office/drawing/2014/main" id="{DC4C8D95-5DB5-40D1-90C1-15B08B1934A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55245" y="2421958"/>
            <a:ext cx="4990275" cy="3311966"/>
          </a:xfrm>
          <a:prstGeom prst="rect">
            <a:avLst/>
          </a:prstGeom>
          <a:noFill/>
          <a:ln>
            <a:noFill/>
          </a:ln>
        </p:spPr>
      </p:pic>
      <p:sp>
        <p:nvSpPr>
          <p:cNvPr id="7" name="Rectangle 6">
            <a:extLst>
              <a:ext uri="{FF2B5EF4-FFF2-40B4-BE49-F238E27FC236}">
                <a16:creationId xmlns:a16="http://schemas.microsoft.com/office/drawing/2014/main" id="{8ED79A64-393E-4E36-9EBA-24A13770BA7B}"/>
              </a:ext>
            </a:extLst>
          </p:cNvPr>
          <p:cNvSpPr/>
          <p:nvPr/>
        </p:nvSpPr>
        <p:spPr>
          <a:xfrm>
            <a:off x="6832004" y="5834171"/>
            <a:ext cx="5461752" cy="369332"/>
          </a:xfrm>
          <a:prstGeom prst="rect">
            <a:avLst/>
          </a:prstGeom>
        </p:spPr>
        <p:txBody>
          <a:bodyPr wrap="none">
            <a:spAutoFit/>
          </a:bodyPr>
          <a:lstStyle/>
          <a:p>
            <a:r>
              <a:rPr lang="vi-VN" b="1" i="1" dirty="0">
                <a:solidFill>
                  <a:srgbClr val="222222"/>
                </a:solidFill>
                <a:latin typeface="Times New Roman" panose="02020603050405020304" pitchFamily="18" charset="0"/>
                <a:ea typeface="Times New Roman" panose="02020603050405020304" pitchFamily="18" charset="0"/>
              </a:rPr>
              <a:t>Một xưởng sản xuất của nhà máy sản xuất xe hơi Ford</a:t>
            </a:r>
            <a:endParaRPr lang="en-US" sz="2000" b="1" dirty="0">
              <a:solidFill>
                <a:srgbClr val="222222"/>
              </a:solidFill>
              <a:effectLst/>
              <a:latin typeface="Times New Roman" panose="02020603050405020304" pitchFamily="18" charset="0"/>
              <a:ea typeface="Times New Roman" panose="02020603050405020304" pitchFamily="18" charset="0"/>
            </a:endParaRPr>
          </a:p>
        </p:txBody>
      </p:sp>
      <p:sp>
        <p:nvSpPr>
          <p:cNvPr id="8" name="Rounded Rectangle 7"/>
          <p:cNvSpPr/>
          <p:nvPr/>
        </p:nvSpPr>
        <p:spPr>
          <a:xfrm>
            <a:off x="199696" y="66431"/>
            <a:ext cx="11645462" cy="956441"/>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kern="0" dirty="0">
                <a:ln/>
                <a:solidFill>
                  <a:srgbClr val="7030A0"/>
                </a:solidFill>
                <a:effectLst>
                  <a:outerShdw blurRad="38100" dist="19050" dir="2700000" algn="tl" rotWithShape="0">
                    <a:schemeClr val="dk1">
                      <a:lumMod val="50000"/>
                      <a:alpha val="40000"/>
                    </a:schemeClr>
                  </a:outerShdw>
                </a:effectLst>
                <a:latin typeface="Arial" panose="020B0604020202020204" pitchFamily="34" charset="0"/>
                <a:ea typeface="Times New Roman" panose="02020603050405020304" pitchFamily="18" charset="0"/>
                <a:cs typeface="Arial" panose="020B0604020202020204" pitchFamily="34" charset="0"/>
              </a:rPr>
              <a:t>GIỚI THIỆU SƠ LƯỢC VỀ SỰ PHÁT TRIỂN CỦA CÁC CUỘC CÁCH MẠNG CÔNG NGHIỆP ĐỜI ĐẦU</a:t>
            </a:r>
          </a:p>
        </p:txBody>
      </p:sp>
    </p:spTree>
    <p:extLst>
      <p:ext uri="{BB962C8B-B14F-4D97-AF65-F5344CB8AC3E}">
        <p14:creationId xmlns:p14="http://schemas.microsoft.com/office/powerpoint/2010/main" val="30768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634AA4-464D-4820-A643-CA458C9D120F}"/>
              </a:ext>
            </a:extLst>
          </p:cNvPr>
          <p:cNvSpPr/>
          <p:nvPr/>
        </p:nvSpPr>
        <p:spPr>
          <a:xfrm>
            <a:off x="3190974" y="1143262"/>
            <a:ext cx="5810052" cy="430887"/>
          </a:xfrm>
          <a:prstGeom prst="rect">
            <a:avLst/>
          </a:prstGeom>
        </p:spPr>
        <p:txBody>
          <a:bodyPr wrap="none">
            <a:spAutoFit/>
          </a:bodyPr>
          <a:lstStyle/>
          <a:p>
            <a:r>
              <a:rPr lang="en-US" sz="2200" b="1" dirty="0">
                <a:solidFill>
                  <a:srgbClr val="FF0000"/>
                </a:solidFill>
                <a:latin typeface="Times New Roman" panose="02020603050405020304" pitchFamily="18" charset="0"/>
                <a:ea typeface="Times New Roman" panose="02020603050405020304" pitchFamily="18" charset="0"/>
              </a:rPr>
              <a:t>1.2 CUỘC CÁCH MẠNG CÔNG NGHIỆP 2.0</a:t>
            </a:r>
            <a:endParaRPr lang="en-US" sz="2200" b="1" dirty="0">
              <a:solidFill>
                <a:srgbClr val="FF0000"/>
              </a:solidFill>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CB65B0DB-8C68-4EC5-82EA-6BBD6780EF8F}"/>
              </a:ext>
            </a:extLst>
          </p:cNvPr>
          <p:cNvSpPr/>
          <p:nvPr/>
        </p:nvSpPr>
        <p:spPr>
          <a:xfrm>
            <a:off x="2177930" y="1493259"/>
            <a:ext cx="9410502" cy="430887"/>
          </a:xfrm>
          <a:prstGeom prst="rect">
            <a:avLst/>
          </a:prstGeom>
        </p:spPr>
        <p:txBody>
          <a:bodyPr wrap="square">
            <a:spAutoFit/>
          </a:bodyPr>
          <a:lstStyle/>
          <a:p>
            <a:pPr marR="0" lvl="0">
              <a:spcBef>
                <a:spcPts val="0"/>
              </a:spcBef>
              <a:spcAft>
                <a:spcPts val="0"/>
              </a:spcAft>
            </a:pPr>
            <a:r>
              <a:rPr lang="en-US" sz="2200" b="1" dirty="0">
                <a:solidFill>
                  <a:schemeClr val="accent1">
                    <a:lumMod val="50000"/>
                  </a:schemeClr>
                </a:solidFill>
                <a:latin typeface="Times New Roman" panose="02020603050405020304" pitchFamily="18" charset="0"/>
                <a:ea typeface="Times New Roman" panose="02020603050405020304" pitchFamily="18" charset="0"/>
              </a:rPr>
              <a:t>B.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Tiến</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bộ</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vược</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bậc</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từ</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việc</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khai</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thác</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nguồn</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năng</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lượng</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mới</a:t>
            </a:r>
            <a:r>
              <a:rPr lang="en-US" sz="2200" b="1" dirty="0">
                <a:solidFill>
                  <a:schemeClr val="accent1">
                    <a:lumMod val="50000"/>
                  </a:schemeClr>
                </a:solidFill>
                <a:latin typeface="Times New Roman" panose="02020603050405020304" pitchFamily="18" charset="0"/>
                <a:ea typeface="Times New Roman" panose="02020603050405020304" pitchFamily="18" charset="0"/>
              </a:rPr>
              <a:t>.</a:t>
            </a:r>
            <a:endParaRPr lang="en-US" sz="2200"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4DE0C8F2-218D-41DB-B229-2A854C9A1469}"/>
              </a:ext>
            </a:extLst>
          </p:cNvPr>
          <p:cNvSpPr/>
          <p:nvPr/>
        </p:nvSpPr>
        <p:spPr>
          <a:xfrm>
            <a:off x="30212" y="1955127"/>
            <a:ext cx="6461769" cy="2462213"/>
          </a:xfrm>
          <a:prstGeom prst="rect">
            <a:avLst/>
          </a:prstGeom>
        </p:spPr>
        <p:txBody>
          <a:bodyPr wrap="square">
            <a:spAutoFit/>
          </a:bodyPr>
          <a:lstStyle/>
          <a:p>
            <a:pPr marL="342900" indent="-342900">
              <a:buFont typeface="Wingdings" panose="05000000000000000000" pitchFamily="2" charset="2"/>
              <a:buChar char="v"/>
            </a:pPr>
            <a:r>
              <a:rPr lang="en-US" sz="2200" i="1" dirty="0">
                <a:solidFill>
                  <a:srgbClr val="222222"/>
                </a:solidFill>
                <a:latin typeface="Times New Roman" panose="02020603050405020304" pitchFamily="18" charset="0"/>
                <a:ea typeface="Times New Roman" panose="02020603050405020304" pitchFamily="18" charset="0"/>
              </a:rPr>
              <a:t>N</a:t>
            </a:r>
            <a:r>
              <a:rPr lang="vi-VN" sz="2200" i="1" dirty="0">
                <a:solidFill>
                  <a:srgbClr val="222222"/>
                </a:solidFill>
                <a:latin typeface="Times New Roman" panose="02020603050405020304" pitchFamily="18" charset="0"/>
                <a:ea typeface="Times New Roman" panose="02020603050405020304" pitchFamily="18" charset="0"/>
              </a:rPr>
              <a:t>hững nguồn năng lượng mới hết sức phong phú và vô tận được tìm ra để thay thế cho nguồn năng lượng cũ</a:t>
            </a:r>
            <a:r>
              <a:rPr lang="en-US" sz="2200" i="1" dirty="0">
                <a:solidFill>
                  <a:srgbClr val="222222"/>
                </a:solidFill>
                <a:latin typeface="Times New Roman" panose="02020603050405020304" pitchFamily="18" charset="0"/>
                <a:ea typeface="Times New Roman" panose="02020603050405020304" pitchFamily="18" charset="0"/>
              </a:rPr>
              <a:t>:</a:t>
            </a:r>
          </a:p>
          <a:p>
            <a:pPr marL="457200" marR="0" lvl="0" indent="-457200">
              <a:spcBef>
                <a:spcPts val="0"/>
              </a:spcBef>
              <a:spcAft>
                <a:spcPts val="0"/>
              </a:spcAft>
              <a:buFont typeface="+mj-lt"/>
              <a:buAutoNum type="alphaLcPeriod"/>
            </a:pPr>
            <a:r>
              <a:rPr lang="en-US" sz="2200" dirty="0">
                <a:solidFill>
                  <a:srgbClr val="222222"/>
                </a:solidFill>
                <a:latin typeface="Times New Roman" panose="02020603050405020304" pitchFamily="18" charset="0"/>
                <a:ea typeface="Times New Roman" panose="02020603050405020304" pitchFamily="18" charset="0"/>
              </a:rPr>
              <a:t>N</a:t>
            </a:r>
            <a:r>
              <a:rPr lang="vi-VN" sz="2200" dirty="0">
                <a:solidFill>
                  <a:srgbClr val="222222"/>
                </a:solidFill>
                <a:latin typeface="Times New Roman" panose="02020603050405020304" pitchFamily="18" charset="0"/>
                <a:ea typeface="Times New Roman" panose="02020603050405020304" pitchFamily="18" charset="0"/>
              </a:rPr>
              <a:t>ăng lượng nguyên tử</a:t>
            </a:r>
            <a:endParaRPr lang="en-US" sz="2200" dirty="0">
              <a:solidFill>
                <a:srgbClr val="222222"/>
              </a:solidFill>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lphaLcPeriod"/>
            </a:pPr>
            <a:r>
              <a:rPr lang="en-US" sz="2200" dirty="0">
                <a:solidFill>
                  <a:srgbClr val="222222"/>
                </a:solidFill>
                <a:latin typeface="Times New Roman" panose="02020603050405020304" pitchFamily="18" charset="0"/>
                <a:ea typeface="Times New Roman" panose="02020603050405020304" pitchFamily="18" charset="0"/>
              </a:rPr>
              <a:t>N</a:t>
            </a:r>
            <a:r>
              <a:rPr lang="vi-VN" sz="2200" dirty="0">
                <a:solidFill>
                  <a:srgbClr val="222222"/>
                </a:solidFill>
                <a:latin typeface="Times New Roman" panose="02020603050405020304" pitchFamily="18" charset="0"/>
                <a:ea typeface="Times New Roman" panose="02020603050405020304" pitchFamily="18" charset="0"/>
              </a:rPr>
              <a:t>ăng lượng mặt trời</a:t>
            </a:r>
            <a:endParaRPr lang="en-US" sz="2200" dirty="0">
              <a:solidFill>
                <a:srgbClr val="222222"/>
              </a:solidFill>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lphaLcPeriod"/>
            </a:pPr>
            <a:r>
              <a:rPr lang="en-US" sz="2200" dirty="0">
                <a:solidFill>
                  <a:srgbClr val="222222"/>
                </a:solidFill>
                <a:latin typeface="Times New Roman" panose="02020603050405020304" pitchFamily="18" charset="0"/>
                <a:ea typeface="Times New Roman" panose="02020603050405020304" pitchFamily="18" charset="0"/>
              </a:rPr>
              <a:t>N</a:t>
            </a:r>
            <a:r>
              <a:rPr lang="vi-VN" sz="2200" dirty="0">
                <a:solidFill>
                  <a:srgbClr val="222222"/>
                </a:solidFill>
                <a:latin typeface="Times New Roman" panose="02020603050405020304" pitchFamily="18" charset="0"/>
                <a:ea typeface="Times New Roman" panose="02020603050405020304" pitchFamily="18" charset="0"/>
              </a:rPr>
              <a:t>ăng lượng gió</a:t>
            </a:r>
            <a:endParaRPr lang="en-US" sz="2200" dirty="0">
              <a:solidFill>
                <a:srgbClr val="222222"/>
              </a:solidFill>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lphaLcPeriod"/>
            </a:pPr>
            <a:r>
              <a:rPr lang="en-US" sz="2200" dirty="0">
                <a:solidFill>
                  <a:srgbClr val="222222"/>
                </a:solidFill>
                <a:latin typeface="Times New Roman" panose="02020603050405020304" pitchFamily="18" charset="0"/>
                <a:ea typeface="Times New Roman" panose="02020603050405020304" pitchFamily="18" charset="0"/>
              </a:rPr>
              <a:t>N</a:t>
            </a:r>
            <a:r>
              <a:rPr lang="vi-VN" sz="2200" dirty="0">
                <a:solidFill>
                  <a:srgbClr val="222222"/>
                </a:solidFill>
                <a:latin typeface="Times New Roman" panose="02020603050405020304" pitchFamily="18" charset="0"/>
                <a:ea typeface="Times New Roman" panose="02020603050405020304" pitchFamily="18" charset="0"/>
              </a:rPr>
              <a:t>ăng lượng thủy triều </a:t>
            </a:r>
            <a:endParaRPr lang="en-US" sz="2200" dirty="0">
              <a:solidFill>
                <a:srgbClr val="222222"/>
              </a:solidFill>
              <a:latin typeface="Times New Roman" panose="02020603050405020304" pitchFamily="18" charset="0"/>
              <a:ea typeface="Times New Roman" panose="02020603050405020304" pitchFamily="18" charset="0"/>
            </a:endParaRPr>
          </a:p>
        </p:txBody>
      </p:sp>
      <p:pic>
        <p:nvPicPr>
          <p:cNvPr id="6" name="Picture 5" descr="Káº¿t quáº£ hÃ¬nh áº£nh cho nÄng lÆ°á»£ng giÃ³ tháº¿ ká»· 18">
            <a:extLst>
              <a:ext uri="{FF2B5EF4-FFF2-40B4-BE49-F238E27FC236}">
                <a16:creationId xmlns:a16="http://schemas.microsoft.com/office/drawing/2014/main" id="{F5D66DDC-D314-425F-9D61-5968111768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61467" y="2015478"/>
            <a:ext cx="4926965" cy="4023372"/>
          </a:xfrm>
          <a:prstGeom prst="rect">
            <a:avLst/>
          </a:prstGeom>
          <a:noFill/>
          <a:ln>
            <a:noFill/>
          </a:ln>
        </p:spPr>
      </p:pic>
      <p:sp>
        <p:nvSpPr>
          <p:cNvPr id="7" name="Rectangle 6">
            <a:extLst>
              <a:ext uri="{FF2B5EF4-FFF2-40B4-BE49-F238E27FC236}">
                <a16:creationId xmlns:a16="http://schemas.microsoft.com/office/drawing/2014/main" id="{B218BD82-FBC8-4AB1-9C89-AEF7F242FBE4}"/>
              </a:ext>
            </a:extLst>
          </p:cNvPr>
          <p:cNvSpPr/>
          <p:nvPr/>
        </p:nvSpPr>
        <p:spPr>
          <a:xfrm>
            <a:off x="8033689" y="6069830"/>
            <a:ext cx="2638864" cy="369332"/>
          </a:xfrm>
          <a:prstGeom prst="rect">
            <a:avLst/>
          </a:prstGeom>
        </p:spPr>
        <p:txBody>
          <a:bodyPr wrap="none">
            <a:spAutoFit/>
          </a:bodyPr>
          <a:lstStyle/>
          <a:p>
            <a:r>
              <a:rPr lang="vi-VN" b="1" i="1" dirty="0">
                <a:latin typeface="Times New Roman" panose="02020603050405020304" pitchFamily="18" charset="0"/>
                <a:ea typeface="Times New Roman" panose="02020603050405020304" pitchFamily="18" charset="0"/>
              </a:rPr>
              <a:t>Khai thác năng lượng gió</a:t>
            </a:r>
            <a:endParaRPr lang="en-US" b="1" dirty="0"/>
          </a:p>
        </p:txBody>
      </p:sp>
      <p:sp>
        <p:nvSpPr>
          <p:cNvPr id="8" name="Rectangle 7">
            <a:extLst>
              <a:ext uri="{FF2B5EF4-FFF2-40B4-BE49-F238E27FC236}">
                <a16:creationId xmlns:a16="http://schemas.microsoft.com/office/drawing/2014/main" id="{4A5A5FED-78B3-4047-AE7C-CC72616969C0}"/>
              </a:ext>
            </a:extLst>
          </p:cNvPr>
          <p:cNvSpPr/>
          <p:nvPr/>
        </p:nvSpPr>
        <p:spPr>
          <a:xfrm>
            <a:off x="0" y="4404700"/>
            <a:ext cx="6661465" cy="2462213"/>
          </a:xfrm>
          <a:prstGeom prst="rect">
            <a:avLst/>
          </a:prstGeom>
        </p:spPr>
        <p:txBody>
          <a:bodyPr wrap="square">
            <a:spAutoFit/>
          </a:bodyPr>
          <a:lstStyle/>
          <a:p>
            <a:pPr marL="342900" indent="-342900">
              <a:buFont typeface="Wingdings" panose="05000000000000000000" pitchFamily="2" charset="2"/>
              <a:buChar char="v"/>
            </a:pPr>
            <a:r>
              <a:rPr lang="en-US" sz="2200" i="1" dirty="0">
                <a:solidFill>
                  <a:srgbClr val="222222"/>
                </a:solidFill>
                <a:latin typeface="Times New Roman" panose="02020603050405020304" pitchFamily="18" charset="0"/>
                <a:ea typeface="Times New Roman" panose="02020603050405020304" pitchFamily="18" charset="0"/>
              </a:rPr>
              <a:t>N</a:t>
            </a:r>
            <a:r>
              <a:rPr lang="vi-VN" sz="2200" i="1" dirty="0">
                <a:solidFill>
                  <a:srgbClr val="222222"/>
                </a:solidFill>
                <a:latin typeface="Times New Roman" panose="02020603050405020304" pitchFamily="18" charset="0"/>
                <a:ea typeface="Times New Roman" panose="02020603050405020304" pitchFamily="18" charset="0"/>
              </a:rPr>
              <a:t>hững thành tựu kỳ diệu trong lĩnh vực chinh</a:t>
            </a:r>
            <a:r>
              <a:rPr lang="en-US" sz="2200" i="1" dirty="0">
                <a:solidFill>
                  <a:srgbClr val="222222"/>
                </a:solidFill>
                <a:latin typeface="Times New Roman" panose="02020603050405020304" pitchFamily="18" charset="0"/>
                <a:ea typeface="Times New Roman" panose="02020603050405020304" pitchFamily="18" charset="0"/>
              </a:rPr>
              <a:t> </a:t>
            </a:r>
            <a:r>
              <a:rPr lang="vi-VN" sz="2200" i="1" dirty="0">
                <a:solidFill>
                  <a:srgbClr val="222222"/>
                </a:solidFill>
                <a:latin typeface="Times New Roman" panose="02020603050405020304" pitchFamily="18" charset="0"/>
                <a:ea typeface="Times New Roman" panose="02020603050405020304" pitchFamily="18" charset="0"/>
              </a:rPr>
              <a:t>phục vũ trụ đi vào lịch sử của cuộc cách mạng công nghiệp lần hai này</a:t>
            </a:r>
            <a:r>
              <a:rPr lang="en-US" sz="2200" i="1" dirty="0">
                <a:solidFill>
                  <a:srgbClr val="222222"/>
                </a:solidFill>
                <a:latin typeface="Times New Roman" panose="02020603050405020304" pitchFamily="18" charset="0"/>
                <a:ea typeface="Times New Roman" panose="02020603050405020304" pitchFamily="18" charset="0"/>
              </a:rPr>
              <a:t>:</a:t>
            </a:r>
          </a:p>
          <a:p>
            <a:pPr marL="457200" marR="0" lvl="0" indent="-457200">
              <a:spcBef>
                <a:spcPts val="0"/>
              </a:spcBef>
              <a:spcAft>
                <a:spcPts val="0"/>
              </a:spcAft>
              <a:buFont typeface="+mj-lt"/>
              <a:buAutoNum type="alphaLcPeriod"/>
            </a:pPr>
            <a:r>
              <a:rPr lang="en-US" sz="2200" dirty="0">
                <a:solidFill>
                  <a:srgbClr val="222222"/>
                </a:solidFill>
                <a:latin typeface="Times New Roman" panose="02020603050405020304" pitchFamily="18" charset="0"/>
                <a:ea typeface="Times New Roman" panose="02020603050405020304" pitchFamily="18" charset="0"/>
              </a:rPr>
              <a:t>P</a:t>
            </a:r>
            <a:r>
              <a:rPr lang="vi-VN" sz="2200" dirty="0">
                <a:solidFill>
                  <a:srgbClr val="222222"/>
                </a:solidFill>
                <a:latin typeface="Times New Roman" panose="02020603050405020304" pitchFamily="18" charset="0"/>
                <a:ea typeface="Times New Roman" panose="02020603050405020304" pitchFamily="18" charset="0"/>
              </a:rPr>
              <a:t>hóng thành công vệ tinh nhân tạo đầu tiên của trái đất</a:t>
            </a:r>
            <a:endParaRPr lang="en-US" sz="2200" dirty="0">
              <a:solidFill>
                <a:srgbClr val="222222"/>
              </a:solidFill>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lphaLcPeriod"/>
            </a:pPr>
            <a:r>
              <a:rPr lang="en-US" sz="2200" dirty="0">
                <a:solidFill>
                  <a:srgbClr val="222222"/>
                </a:solidFill>
                <a:latin typeface="Times New Roman" panose="02020603050405020304" pitchFamily="18" charset="0"/>
                <a:ea typeface="Times New Roman" panose="02020603050405020304" pitchFamily="18" charset="0"/>
              </a:rPr>
              <a:t>B</a:t>
            </a:r>
            <a:r>
              <a:rPr lang="vi-VN" sz="2200" dirty="0">
                <a:solidFill>
                  <a:srgbClr val="222222"/>
                </a:solidFill>
                <a:latin typeface="Times New Roman" panose="02020603050405020304" pitchFamily="18" charset="0"/>
                <a:ea typeface="Times New Roman" panose="02020603050405020304" pitchFamily="18" charset="0"/>
              </a:rPr>
              <a:t>ay vào vũ trụ và đặt chân lên mặt trăng là những thành tựu</a:t>
            </a:r>
            <a:r>
              <a:rPr lang="vi-VN" dirty="0">
                <a:solidFill>
                  <a:srgbClr val="222222"/>
                </a:solidFill>
                <a:latin typeface="Times New Roman" panose="02020603050405020304" pitchFamily="18" charset="0"/>
                <a:ea typeface="Times New Roman" panose="02020603050405020304" pitchFamily="18" charset="0"/>
              </a:rPr>
              <a:t>.</a:t>
            </a:r>
            <a:endParaRPr lang="en-US" dirty="0">
              <a:solidFill>
                <a:srgbClr val="222222"/>
              </a:solidFill>
              <a:latin typeface="Times New Roman" panose="02020603050405020304" pitchFamily="18" charset="0"/>
              <a:ea typeface="Times New Roman" panose="02020603050405020304" pitchFamily="18" charset="0"/>
            </a:endParaRPr>
          </a:p>
        </p:txBody>
      </p:sp>
      <p:pic>
        <p:nvPicPr>
          <p:cNvPr id="9" name="Picture 8" descr="Káº¿t quáº£ hÃ¬nh áº£nh cho vá» tinh Äáº§u tiÃªn">
            <a:extLst>
              <a:ext uri="{FF2B5EF4-FFF2-40B4-BE49-F238E27FC236}">
                <a16:creationId xmlns:a16="http://schemas.microsoft.com/office/drawing/2014/main" id="{0F5F8531-7A97-4A40-AE62-7B1FBE1B87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61466" y="2015477"/>
            <a:ext cx="5096451" cy="4375083"/>
          </a:xfrm>
          <a:prstGeom prst="rect">
            <a:avLst/>
          </a:prstGeom>
          <a:noFill/>
          <a:ln>
            <a:noFill/>
          </a:ln>
        </p:spPr>
      </p:pic>
      <p:sp>
        <p:nvSpPr>
          <p:cNvPr id="10" name="Rectangle 9">
            <a:extLst>
              <a:ext uri="{FF2B5EF4-FFF2-40B4-BE49-F238E27FC236}">
                <a16:creationId xmlns:a16="http://schemas.microsoft.com/office/drawing/2014/main" id="{FE78F82C-ADE3-40F4-9E6E-6826774C2F50}"/>
              </a:ext>
            </a:extLst>
          </p:cNvPr>
          <p:cNvSpPr/>
          <p:nvPr/>
        </p:nvSpPr>
        <p:spPr>
          <a:xfrm>
            <a:off x="6096000" y="6421541"/>
            <a:ext cx="4474302" cy="369332"/>
          </a:xfrm>
          <a:prstGeom prst="rect">
            <a:avLst/>
          </a:prstGeom>
        </p:spPr>
        <p:txBody>
          <a:bodyPr wrap="none">
            <a:spAutoFit/>
          </a:bodyPr>
          <a:lstStyle/>
          <a:p>
            <a:pPr marL="1371600" marR="0" indent="457200">
              <a:spcBef>
                <a:spcPts val="0"/>
              </a:spcBef>
              <a:spcAft>
                <a:spcPts val="0"/>
              </a:spcAft>
            </a:pPr>
            <a:r>
              <a:rPr lang="vi-VN" b="1" i="1" dirty="0">
                <a:solidFill>
                  <a:srgbClr val="222222"/>
                </a:solidFill>
                <a:latin typeface="Times New Roman" panose="02020603050405020304" pitchFamily="18" charset="0"/>
                <a:ea typeface="Times New Roman" panose="02020603050405020304" pitchFamily="18" charset="0"/>
              </a:rPr>
              <a:t>Vệ tinh nhân tạo đầu tiên</a:t>
            </a:r>
            <a:endParaRPr lang="en-US" sz="2000" b="1" dirty="0">
              <a:solidFill>
                <a:srgbClr val="222222"/>
              </a:solidFill>
              <a:effectLst/>
              <a:latin typeface="Times New Roman" panose="02020603050405020304" pitchFamily="18" charset="0"/>
              <a:ea typeface="Times New Roman" panose="02020603050405020304" pitchFamily="18" charset="0"/>
            </a:endParaRPr>
          </a:p>
        </p:txBody>
      </p:sp>
      <p:sp>
        <p:nvSpPr>
          <p:cNvPr id="11" name="Rounded Rectangle 10"/>
          <p:cNvSpPr/>
          <p:nvPr/>
        </p:nvSpPr>
        <p:spPr>
          <a:xfrm>
            <a:off x="199696" y="66431"/>
            <a:ext cx="11645462" cy="956441"/>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kern="0" dirty="0">
                <a:ln/>
                <a:solidFill>
                  <a:srgbClr val="7030A0"/>
                </a:solidFill>
                <a:effectLst>
                  <a:outerShdw blurRad="38100" dist="19050" dir="2700000" algn="tl" rotWithShape="0">
                    <a:schemeClr val="dk1">
                      <a:lumMod val="50000"/>
                      <a:alpha val="40000"/>
                    </a:schemeClr>
                  </a:outerShdw>
                </a:effectLst>
                <a:latin typeface="Arial" panose="020B0604020202020204" pitchFamily="34" charset="0"/>
                <a:ea typeface="Times New Roman" panose="02020603050405020304" pitchFamily="18" charset="0"/>
                <a:cs typeface="Arial" panose="020B0604020202020204" pitchFamily="34" charset="0"/>
              </a:rPr>
              <a:t>GIỚI THIỆU SƠ LƯỢC VỀ SỰ PHÁT TRIỂN CỦA CÁC CUỘC CÁCH MẠNG CÔNG NGHIỆP ĐỜI ĐẦU</a:t>
            </a:r>
          </a:p>
        </p:txBody>
      </p:sp>
    </p:spTree>
    <p:extLst>
      <p:ext uri="{BB962C8B-B14F-4D97-AF65-F5344CB8AC3E}">
        <p14:creationId xmlns:p14="http://schemas.microsoft.com/office/powerpoint/2010/main" val="352746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C52375-4D80-4F4B-BE5C-D03C127DAF0F}"/>
              </a:ext>
            </a:extLst>
          </p:cNvPr>
          <p:cNvSpPr/>
          <p:nvPr/>
        </p:nvSpPr>
        <p:spPr>
          <a:xfrm>
            <a:off x="2992572" y="1095364"/>
            <a:ext cx="5810052" cy="430887"/>
          </a:xfrm>
          <a:prstGeom prst="rect">
            <a:avLst/>
          </a:prstGeom>
        </p:spPr>
        <p:txBody>
          <a:bodyPr wrap="none">
            <a:spAutoFit/>
          </a:bodyPr>
          <a:lstStyle/>
          <a:p>
            <a:r>
              <a:rPr lang="en-US" sz="2200" b="1" dirty="0">
                <a:solidFill>
                  <a:srgbClr val="FF0000"/>
                </a:solidFill>
                <a:latin typeface="Times New Roman" panose="02020603050405020304" pitchFamily="18" charset="0"/>
                <a:ea typeface="Times New Roman" panose="02020603050405020304" pitchFamily="18" charset="0"/>
              </a:rPr>
              <a:t>1.2 CUỘC CÁCH MẠNG CÔNG NGHIỆP 2.0</a:t>
            </a:r>
            <a:endParaRPr lang="en-US" sz="2200" b="1" dirty="0">
              <a:solidFill>
                <a:srgbClr val="FF0000"/>
              </a:solidFill>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40530FE3-00D6-4CCA-8FAC-1F5505C399FC}"/>
              </a:ext>
            </a:extLst>
          </p:cNvPr>
          <p:cNvSpPr/>
          <p:nvPr/>
        </p:nvSpPr>
        <p:spPr>
          <a:xfrm>
            <a:off x="4393615" y="1576871"/>
            <a:ext cx="3257623" cy="430887"/>
          </a:xfrm>
          <a:prstGeom prst="rect">
            <a:avLst/>
          </a:prstGeom>
        </p:spPr>
        <p:txBody>
          <a:bodyPr wrap="none">
            <a:spAutoFit/>
          </a:bodyPr>
          <a:lstStyle/>
          <a:p>
            <a:pPr marR="0" lvl="0">
              <a:spcBef>
                <a:spcPts val="0"/>
              </a:spcBef>
              <a:spcAft>
                <a:spcPts val="0"/>
              </a:spcAft>
            </a:pPr>
            <a:r>
              <a:rPr lang="en-US" sz="2200" b="1" dirty="0">
                <a:solidFill>
                  <a:schemeClr val="accent1">
                    <a:lumMod val="50000"/>
                  </a:schemeClr>
                </a:solidFill>
                <a:latin typeface="Times New Roman" panose="02020603050405020304" pitchFamily="18" charset="0"/>
                <a:ea typeface="Times New Roman" panose="02020603050405020304" pitchFamily="18" charset="0"/>
              </a:rPr>
              <a:t>C. C</a:t>
            </a:r>
            <a:r>
              <a:rPr lang="vi-VN" sz="2200" b="1" dirty="0">
                <a:solidFill>
                  <a:schemeClr val="accent1">
                    <a:lumMod val="50000"/>
                  </a:schemeClr>
                </a:solidFill>
                <a:latin typeface="Times New Roman" panose="02020603050405020304" pitchFamily="18" charset="0"/>
                <a:ea typeface="Times New Roman" panose="02020603050405020304" pitchFamily="18" charset="0"/>
              </a:rPr>
              <a:t>uộc cách mạng xanh</a:t>
            </a:r>
            <a:r>
              <a:rPr lang="en-US" sz="2200" b="1" dirty="0">
                <a:solidFill>
                  <a:schemeClr val="accent1">
                    <a:lumMod val="50000"/>
                  </a:schemeClr>
                </a:solidFill>
                <a:latin typeface="Times New Roman" panose="02020603050405020304" pitchFamily="18" charset="0"/>
                <a:ea typeface="Times New Roman" panose="02020603050405020304" pitchFamily="18" charset="0"/>
              </a:rPr>
              <a:t>.</a:t>
            </a:r>
            <a:endParaRPr lang="en-US" sz="2200"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CBAF18C7-AA85-433B-8D88-F8E2CB100C75}"/>
              </a:ext>
            </a:extLst>
          </p:cNvPr>
          <p:cNvSpPr/>
          <p:nvPr/>
        </p:nvSpPr>
        <p:spPr>
          <a:xfrm>
            <a:off x="0" y="1969110"/>
            <a:ext cx="12192000" cy="1107996"/>
          </a:xfrm>
          <a:prstGeom prst="rect">
            <a:avLst/>
          </a:prstGeom>
        </p:spPr>
        <p:txBody>
          <a:bodyPr wrap="square">
            <a:spAutoFit/>
          </a:bodyPr>
          <a:lstStyle/>
          <a:p>
            <a:pPr indent="457200"/>
            <a:r>
              <a:rPr lang="en-US" sz="2200" dirty="0">
                <a:solidFill>
                  <a:srgbClr val="222222"/>
                </a:solidFill>
                <a:latin typeface="Times New Roman" panose="02020603050405020304" pitchFamily="18" charset="0"/>
                <a:ea typeface="Times New Roman" panose="02020603050405020304" pitchFamily="18" charset="0"/>
              </a:rPr>
              <a:t>	</a:t>
            </a:r>
            <a:r>
              <a:rPr lang="vi-VN" sz="2200" dirty="0">
                <a:solidFill>
                  <a:srgbClr val="222222"/>
                </a:solidFill>
                <a:latin typeface="Times New Roman" panose="02020603050405020304" pitchFamily="18" charset="0"/>
                <a:ea typeface="Times New Roman" panose="02020603050405020304" pitchFamily="18" charset="0"/>
              </a:rPr>
              <a:t>Bên cạnh đó, cuộc cách mạng xanh trong nông nghiệp với những tiến bộ nhảy vọt trong cơ khí hóa, thủy lợi hóa, phương pháp lai tạo giống, chống sâu bệnh… giúp nhiều nước có thể khắc phục nạn thiếu lương thực, đói ăn kéo dài.</a:t>
            </a:r>
            <a:endParaRPr lang="en-US" sz="2200" dirty="0">
              <a:solidFill>
                <a:srgbClr val="222222"/>
              </a:solidFill>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095677BF-1B5B-4D70-89E0-E26364A18535}"/>
              </a:ext>
            </a:extLst>
          </p:cNvPr>
          <p:cNvSpPr/>
          <p:nvPr/>
        </p:nvSpPr>
        <p:spPr>
          <a:xfrm>
            <a:off x="3196809" y="3138662"/>
            <a:ext cx="5798382" cy="430887"/>
          </a:xfrm>
          <a:prstGeom prst="rect">
            <a:avLst/>
          </a:prstGeom>
        </p:spPr>
        <p:txBody>
          <a:bodyPr wrap="none">
            <a:spAutoFit/>
          </a:bodyPr>
          <a:lstStyle/>
          <a:p>
            <a:pPr marR="0" lvl="0">
              <a:spcBef>
                <a:spcPts val="0"/>
              </a:spcBef>
              <a:spcAft>
                <a:spcPts val="0"/>
              </a:spcAft>
            </a:pPr>
            <a:r>
              <a:rPr lang="en-US" sz="2200" b="1" dirty="0">
                <a:solidFill>
                  <a:schemeClr val="accent1">
                    <a:lumMod val="50000"/>
                  </a:schemeClr>
                </a:solidFill>
                <a:latin typeface="Times New Roman" panose="02020603050405020304" pitchFamily="18" charset="0"/>
                <a:ea typeface="Times New Roman" panose="02020603050405020304" pitchFamily="18" charset="0"/>
              </a:rPr>
              <a:t>D.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Kết</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quả</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cuộc</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cách</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mạng</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công</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nghiệp</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lần</a:t>
            </a:r>
            <a:r>
              <a:rPr lang="en-US" sz="2200" b="1" dirty="0">
                <a:solidFill>
                  <a:schemeClr val="accent1">
                    <a:lumMod val="50000"/>
                  </a:schemeClr>
                </a:solidFill>
                <a:latin typeface="Times New Roman" panose="02020603050405020304" pitchFamily="18" charset="0"/>
                <a:ea typeface="Times New Roman" panose="02020603050405020304" pitchFamily="18" charset="0"/>
              </a:rPr>
              <a:t> 2.</a:t>
            </a:r>
            <a:endParaRPr lang="en-US" sz="2200"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878D70E6-7788-48BF-A902-CC593F1436EC}"/>
              </a:ext>
            </a:extLst>
          </p:cNvPr>
          <p:cNvSpPr/>
          <p:nvPr/>
        </p:nvSpPr>
        <p:spPr>
          <a:xfrm>
            <a:off x="1" y="3631105"/>
            <a:ext cx="12191999" cy="1107996"/>
          </a:xfrm>
          <a:prstGeom prst="rect">
            <a:avLst/>
          </a:prstGeom>
        </p:spPr>
        <p:txBody>
          <a:bodyPr wrap="square">
            <a:spAutoFit/>
          </a:bodyPr>
          <a:lstStyle/>
          <a:p>
            <a:pPr marL="342900" indent="-342900">
              <a:buFont typeface="Wingdings" panose="05000000000000000000" pitchFamily="2" charset="2"/>
              <a:buChar char="Ø"/>
            </a:pPr>
            <a:r>
              <a:rPr lang="en-US" sz="2200" dirty="0">
                <a:solidFill>
                  <a:srgbClr val="FF0000"/>
                </a:solidFill>
                <a:latin typeface="Times New Roman" panose="02020603050405020304" pitchFamily="18" charset="0"/>
                <a:ea typeface="Times New Roman" panose="02020603050405020304" pitchFamily="18" charset="0"/>
              </a:rPr>
              <a:t>	</a:t>
            </a:r>
            <a:r>
              <a:rPr lang="vi-VN" sz="2200" i="1" dirty="0">
                <a:solidFill>
                  <a:srgbClr val="FF0000"/>
                </a:solidFill>
                <a:latin typeface="Times New Roman" panose="02020603050405020304" pitchFamily="18" charset="0"/>
                <a:ea typeface="Times New Roman" panose="02020603050405020304" pitchFamily="18" charset="0"/>
              </a:rPr>
              <a:t>Nhờ cuộc cách mạng công nghiệp lần thứ 2 này mà thế giới được hưởng tiêu chuẩn sống hiện đại và chất lượng chưa từng có trong khi dân số tăng trưởng nhanh. Mỹ và các nước Tây Âu thời kỳ này là những quốc gia có vị thế dẫn đầu</a:t>
            </a:r>
            <a:endParaRPr lang="en-US" sz="2200" i="1" dirty="0">
              <a:solidFill>
                <a:srgbClr val="FF0000"/>
              </a:solidFill>
            </a:endParaRPr>
          </a:p>
        </p:txBody>
      </p:sp>
      <p:sp>
        <p:nvSpPr>
          <p:cNvPr id="8" name="Rounded Rectangle 7"/>
          <p:cNvSpPr/>
          <p:nvPr/>
        </p:nvSpPr>
        <p:spPr>
          <a:xfrm>
            <a:off x="199696" y="66431"/>
            <a:ext cx="11645462" cy="956441"/>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kern="0" dirty="0">
                <a:ln/>
                <a:solidFill>
                  <a:srgbClr val="7030A0"/>
                </a:solidFill>
                <a:effectLst>
                  <a:outerShdw blurRad="38100" dist="19050" dir="2700000" algn="tl" rotWithShape="0">
                    <a:schemeClr val="dk1">
                      <a:lumMod val="50000"/>
                      <a:alpha val="40000"/>
                    </a:schemeClr>
                  </a:outerShdw>
                </a:effectLst>
                <a:latin typeface="Arial" panose="020B0604020202020204" pitchFamily="34" charset="0"/>
                <a:ea typeface="Times New Roman" panose="02020603050405020304" pitchFamily="18" charset="0"/>
                <a:cs typeface="Arial" panose="020B0604020202020204" pitchFamily="34" charset="0"/>
              </a:rPr>
              <a:t>GIỚI THIỆU SƠ LƯỢC VỀ SỰ PHÁT TRIỂN CỦA CÁC CUỘC CÁCH MẠNG CÔNG NGHIỆP ĐỜI ĐẦU</a:t>
            </a:r>
          </a:p>
        </p:txBody>
      </p:sp>
    </p:spTree>
    <p:extLst>
      <p:ext uri="{BB962C8B-B14F-4D97-AF65-F5344CB8AC3E}">
        <p14:creationId xmlns:p14="http://schemas.microsoft.com/office/powerpoint/2010/main" val="351859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335F2C-2564-4B4A-A4DF-C943E8AF971E}"/>
              </a:ext>
            </a:extLst>
          </p:cNvPr>
          <p:cNvSpPr/>
          <p:nvPr/>
        </p:nvSpPr>
        <p:spPr>
          <a:xfrm>
            <a:off x="2821884" y="1201459"/>
            <a:ext cx="5810052" cy="430887"/>
          </a:xfrm>
          <a:prstGeom prst="rect">
            <a:avLst/>
          </a:prstGeom>
        </p:spPr>
        <p:txBody>
          <a:bodyPr wrap="none">
            <a:spAutoFit/>
          </a:bodyPr>
          <a:lstStyle/>
          <a:p>
            <a:r>
              <a:rPr lang="en-US" sz="2200" b="1" dirty="0">
                <a:solidFill>
                  <a:srgbClr val="FF0000"/>
                </a:solidFill>
                <a:latin typeface="Times New Roman" panose="02020603050405020304" pitchFamily="18" charset="0"/>
                <a:ea typeface="Times New Roman" panose="02020603050405020304" pitchFamily="18" charset="0"/>
              </a:rPr>
              <a:t>1.3 CUỘC CÁCH MẠNG CÔNG NGHIỆP 3.0</a:t>
            </a:r>
            <a:endParaRPr lang="en-US" sz="2200" b="1" dirty="0">
              <a:solidFill>
                <a:srgbClr val="FF0000"/>
              </a:solidFill>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69130E00-2620-4C33-B50D-76B7DF79D79D}"/>
              </a:ext>
            </a:extLst>
          </p:cNvPr>
          <p:cNvSpPr/>
          <p:nvPr/>
        </p:nvSpPr>
        <p:spPr>
          <a:xfrm>
            <a:off x="295374" y="2265758"/>
            <a:ext cx="11896626" cy="769441"/>
          </a:xfrm>
          <a:prstGeom prst="rect">
            <a:avLst/>
          </a:prstGeom>
        </p:spPr>
        <p:txBody>
          <a:bodyPr wrap="square">
            <a:spAutoFit/>
          </a:bodyPr>
          <a:lstStyle/>
          <a:p>
            <a:pPr marL="342900" indent="-342900">
              <a:buFont typeface="Wingdings" panose="05000000000000000000" pitchFamily="2" charset="2"/>
              <a:buChar char="ü"/>
            </a:pPr>
            <a:r>
              <a:rPr lang="vi-VN" sz="2200" b="1" dirty="0">
                <a:latin typeface="+mj-lt"/>
              </a:rPr>
              <a:t>Cuộc cách mạng công nghiệp lần 3 </a:t>
            </a:r>
            <a:r>
              <a:rPr lang="vi-VN" sz="2200" dirty="0">
                <a:latin typeface="+mj-lt"/>
              </a:rPr>
              <a:t>diễn ra vào những </a:t>
            </a:r>
            <a:r>
              <a:rPr lang="vi-VN" sz="2200" u="sng" dirty="0">
                <a:solidFill>
                  <a:srgbClr val="FF0000"/>
                </a:solidFill>
                <a:latin typeface="+mj-lt"/>
              </a:rPr>
              <a:t>năm 1970</a:t>
            </a:r>
            <a:r>
              <a:rPr lang="vi-VN" sz="2200" dirty="0">
                <a:latin typeface="+mj-lt"/>
              </a:rPr>
              <a:t> với </a:t>
            </a:r>
            <a:r>
              <a:rPr lang="vi-VN" sz="2200" u="sng" dirty="0">
                <a:solidFill>
                  <a:srgbClr val="FF0000"/>
                </a:solidFill>
                <a:latin typeface="+mj-lt"/>
              </a:rPr>
              <a:t>sự ra đời của sản xuất tự động dựa vào máy tính, thiết bị điện tử và Internet, tạo nên một thế giới kết nối.</a:t>
            </a:r>
            <a:endParaRPr lang="en-US" sz="2200" u="sng" dirty="0">
              <a:solidFill>
                <a:srgbClr val="FF0000"/>
              </a:solidFill>
              <a:latin typeface="+mj-lt"/>
            </a:endParaRPr>
          </a:p>
        </p:txBody>
      </p:sp>
      <p:sp>
        <p:nvSpPr>
          <p:cNvPr id="6" name="Rectangle 5">
            <a:extLst>
              <a:ext uri="{FF2B5EF4-FFF2-40B4-BE49-F238E27FC236}">
                <a16:creationId xmlns:a16="http://schemas.microsoft.com/office/drawing/2014/main" id="{C3E45613-A630-4DA0-ABBA-A6337CC6152C}"/>
              </a:ext>
            </a:extLst>
          </p:cNvPr>
          <p:cNvSpPr/>
          <p:nvPr/>
        </p:nvSpPr>
        <p:spPr>
          <a:xfrm>
            <a:off x="2639004" y="1656284"/>
            <a:ext cx="6394699" cy="430887"/>
          </a:xfrm>
          <a:prstGeom prst="rect">
            <a:avLst/>
          </a:prstGeom>
        </p:spPr>
        <p:txBody>
          <a:bodyPr wrap="none">
            <a:spAutoFit/>
          </a:bodyPr>
          <a:lstStyle/>
          <a:p>
            <a:pPr marL="342900" marR="0" lvl="0" indent="-342900">
              <a:spcBef>
                <a:spcPts val="0"/>
              </a:spcBef>
              <a:spcAft>
                <a:spcPts val="0"/>
              </a:spcAft>
              <a:buFont typeface="+mj-lt"/>
              <a:buAutoNum type="alphaUcPeriod"/>
            </a:pPr>
            <a:r>
              <a:rPr lang="en-US" sz="2200" b="1" dirty="0" err="1">
                <a:solidFill>
                  <a:schemeClr val="accent1">
                    <a:lumMod val="50000"/>
                  </a:schemeClr>
                </a:solidFill>
                <a:latin typeface="Times New Roman" panose="02020603050405020304" pitchFamily="18" charset="0"/>
                <a:ea typeface="Times New Roman" panose="02020603050405020304" pitchFamily="18" charset="0"/>
              </a:rPr>
              <a:t>Khởi</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đầu</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của</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cuộc</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cách</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mạng</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công</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nghiệp</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lần</a:t>
            </a:r>
            <a:r>
              <a:rPr lang="en-US" sz="2200" b="1" dirty="0">
                <a:solidFill>
                  <a:schemeClr val="accent1">
                    <a:lumMod val="50000"/>
                  </a:schemeClr>
                </a:solidFill>
                <a:latin typeface="Times New Roman" panose="02020603050405020304" pitchFamily="18" charset="0"/>
                <a:ea typeface="Times New Roman" panose="02020603050405020304" pitchFamily="18" charset="0"/>
              </a:rPr>
              <a:t> 3.</a:t>
            </a:r>
            <a:endParaRPr lang="en-US" sz="2200"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7" name="Rounded Rectangle 6"/>
          <p:cNvSpPr/>
          <p:nvPr/>
        </p:nvSpPr>
        <p:spPr>
          <a:xfrm>
            <a:off x="199696" y="66431"/>
            <a:ext cx="11645462" cy="956441"/>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kern="0" dirty="0">
                <a:ln/>
                <a:solidFill>
                  <a:srgbClr val="7030A0"/>
                </a:solidFill>
                <a:effectLst>
                  <a:outerShdw blurRad="38100" dist="19050" dir="2700000" algn="tl" rotWithShape="0">
                    <a:schemeClr val="dk1">
                      <a:lumMod val="50000"/>
                      <a:alpha val="40000"/>
                    </a:schemeClr>
                  </a:outerShdw>
                </a:effectLst>
                <a:latin typeface="Arial" panose="020B0604020202020204" pitchFamily="34" charset="0"/>
                <a:ea typeface="Times New Roman" panose="02020603050405020304" pitchFamily="18" charset="0"/>
                <a:cs typeface="Arial" panose="020B0604020202020204" pitchFamily="34" charset="0"/>
              </a:rPr>
              <a:t>GIỚI THIỆU SƠ LƯỢC VỀ SỰ PHÁT TRIỂN CỦA CÁC CUỘC CÁCH MẠNG CÔNG NGHIỆP ĐỜI ĐẦU</a:t>
            </a:r>
          </a:p>
        </p:txBody>
      </p:sp>
      <p:sp>
        <p:nvSpPr>
          <p:cNvPr id="4" name="Rectangle 3"/>
          <p:cNvSpPr/>
          <p:nvPr/>
        </p:nvSpPr>
        <p:spPr>
          <a:xfrm>
            <a:off x="2072640" y="3213177"/>
            <a:ext cx="9473184" cy="1785104"/>
          </a:xfrm>
          <a:prstGeom prst="rect">
            <a:avLst/>
          </a:prstGeom>
        </p:spPr>
        <p:txBody>
          <a:bodyPr wrap="square">
            <a:spAutoFit/>
          </a:bodyPr>
          <a:lstStyle/>
          <a:p>
            <a:pPr marL="342900" indent="-342900">
              <a:buFont typeface="Wingdings" panose="05000000000000000000" pitchFamily="2" charset="2"/>
              <a:buChar char="v"/>
            </a:pPr>
            <a:r>
              <a:rPr lang="vi-VN" sz="2200" dirty="0">
                <a:solidFill>
                  <a:srgbClr val="000000"/>
                </a:solidFill>
                <a:latin typeface="Times New Roman" panose="02020603050405020304" pitchFamily="18" charset="0"/>
                <a:ea typeface="Times New Roman" panose="02020603050405020304" pitchFamily="18" charset="0"/>
              </a:rPr>
              <a:t>Những tiến bộ trong Cuộc Cách mạng Công nghiệp lần thứ ba bao gồm</a:t>
            </a:r>
            <a:r>
              <a:rPr lang="en-US" sz="2200" dirty="0">
                <a:solidFill>
                  <a:srgbClr val="000000"/>
                </a:solidFill>
                <a:latin typeface="Times New Roman" panose="02020603050405020304" pitchFamily="18" charset="0"/>
                <a:ea typeface="Times New Roman" panose="02020603050405020304" pitchFamily="18" charset="0"/>
              </a:rPr>
              <a:t>:</a:t>
            </a:r>
            <a:endParaRPr lang="en-US" sz="2200" dirty="0">
              <a:solidFill>
                <a:srgbClr val="222222"/>
              </a:solidFill>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arenR"/>
            </a:pPr>
            <a:r>
              <a:rPr lang="en-US" sz="2200" dirty="0">
                <a:solidFill>
                  <a:srgbClr val="000000"/>
                </a:solidFill>
                <a:latin typeface="Times New Roman" panose="02020603050405020304" pitchFamily="18" charset="0"/>
                <a:ea typeface="Times New Roman" panose="02020603050405020304" pitchFamily="18" charset="0"/>
              </a:rPr>
              <a:t>M</a:t>
            </a:r>
            <a:r>
              <a:rPr lang="vi-VN" sz="2200" dirty="0">
                <a:solidFill>
                  <a:srgbClr val="000000"/>
                </a:solidFill>
                <a:latin typeface="Times New Roman" panose="02020603050405020304" pitchFamily="18" charset="0"/>
                <a:ea typeface="Times New Roman" panose="02020603050405020304" pitchFamily="18" charset="0"/>
              </a:rPr>
              <a:t>áy tính cá nhân</a:t>
            </a:r>
            <a:endParaRPr lang="en-US" sz="2200" dirty="0">
              <a:solidFill>
                <a:srgbClr val="222222"/>
              </a:solidFill>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arenR"/>
            </a:pPr>
            <a:r>
              <a:rPr lang="en-US" sz="2200" dirty="0">
                <a:solidFill>
                  <a:srgbClr val="000000"/>
                </a:solidFill>
                <a:latin typeface="Times New Roman" panose="02020603050405020304" pitchFamily="18" charset="0"/>
                <a:ea typeface="Times New Roman" panose="02020603050405020304" pitchFamily="18" charset="0"/>
              </a:rPr>
              <a:t>I</a:t>
            </a:r>
            <a:r>
              <a:rPr lang="vi-VN" sz="2200" dirty="0">
                <a:solidFill>
                  <a:srgbClr val="000000"/>
                </a:solidFill>
                <a:latin typeface="Times New Roman" panose="02020603050405020304" pitchFamily="18" charset="0"/>
                <a:ea typeface="Times New Roman" panose="02020603050405020304" pitchFamily="18" charset="0"/>
              </a:rPr>
              <a:t>nternet </a:t>
            </a:r>
            <a:endParaRPr lang="en-US" sz="2200" dirty="0">
              <a:solidFill>
                <a:srgbClr val="222222"/>
              </a:solidFill>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arenR"/>
            </a:pPr>
            <a:r>
              <a:rPr lang="en-US" sz="2200" dirty="0">
                <a:solidFill>
                  <a:srgbClr val="000000"/>
                </a:solidFill>
                <a:latin typeface="Times New Roman" panose="02020603050405020304" pitchFamily="18" charset="0"/>
                <a:ea typeface="Times New Roman" panose="02020603050405020304" pitchFamily="18" charset="0"/>
              </a:rPr>
              <a:t>T</a:t>
            </a:r>
            <a:r>
              <a:rPr lang="vi-VN" sz="2200" dirty="0">
                <a:solidFill>
                  <a:srgbClr val="000000"/>
                </a:solidFill>
                <a:latin typeface="Times New Roman" panose="02020603050405020304" pitchFamily="18" charset="0"/>
                <a:ea typeface="Times New Roman" panose="02020603050405020304" pitchFamily="18" charset="0"/>
              </a:rPr>
              <a:t>ruyền thông (ICT).</a:t>
            </a:r>
            <a:endParaRPr lang="en-US" sz="2200" dirty="0">
              <a:solidFill>
                <a:srgbClr val="222222"/>
              </a:solidFill>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arenR"/>
            </a:pPr>
            <a:r>
              <a:rPr lang="en-US" sz="2200" dirty="0" err="1">
                <a:solidFill>
                  <a:srgbClr val="000000"/>
                </a:solidFill>
                <a:latin typeface="Times New Roman" panose="02020603050405020304" pitchFamily="18" charset="0"/>
                <a:ea typeface="Times New Roman" panose="02020603050405020304" pitchFamily="18" charset="0"/>
              </a:rPr>
              <a:t>Công</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err="1">
                <a:solidFill>
                  <a:srgbClr val="000000"/>
                </a:solidFill>
                <a:latin typeface="Times New Roman" panose="02020603050405020304" pitchFamily="18" charset="0"/>
                <a:ea typeface="Times New Roman" panose="02020603050405020304" pitchFamily="18" charset="0"/>
              </a:rPr>
              <a:t>nghệ</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err="1">
                <a:solidFill>
                  <a:srgbClr val="000000"/>
                </a:solidFill>
                <a:latin typeface="Times New Roman" panose="02020603050405020304" pitchFamily="18" charset="0"/>
                <a:ea typeface="Times New Roman" panose="02020603050405020304" pitchFamily="18" charset="0"/>
              </a:rPr>
              <a:t>thông</a:t>
            </a:r>
            <a:r>
              <a:rPr lang="en-US" sz="2200" dirty="0">
                <a:solidFill>
                  <a:srgbClr val="000000"/>
                </a:solidFill>
                <a:latin typeface="Times New Roman" panose="02020603050405020304" pitchFamily="18" charset="0"/>
                <a:ea typeface="Times New Roman" panose="02020603050405020304" pitchFamily="18" charset="0"/>
              </a:rPr>
              <a:t> tin </a:t>
            </a:r>
            <a:r>
              <a:rPr lang="en-US" sz="2200" dirty="0" err="1">
                <a:solidFill>
                  <a:srgbClr val="000000"/>
                </a:solidFill>
                <a:latin typeface="Times New Roman" panose="02020603050405020304" pitchFamily="18" charset="0"/>
                <a:ea typeface="Times New Roman" panose="02020603050405020304" pitchFamily="18" charset="0"/>
              </a:rPr>
              <a:t>và</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err="1">
                <a:solidFill>
                  <a:srgbClr val="000000"/>
                </a:solidFill>
                <a:latin typeface="Times New Roman" panose="02020603050405020304" pitchFamily="18" charset="0"/>
                <a:ea typeface="Times New Roman" panose="02020603050405020304" pitchFamily="18" charset="0"/>
              </a:rPr>
              <a:t>mạng</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err="1">
                <a:solidFill>
                  <a:srgbClr val="000000"/>
                </a:solidFill>
                <a:latin typeface="Times New Roman" panose="02020603050405020304" pitchFamily="18" charset="0"/>
                <a:ea typeface="Times New Roman" panose="02020603050405020304" pitchFamily="18" charset="0"/>
              </a:rPr>
              <a:t>xã</a:t>
            </a:r>
            <a:r>
              <a:rPr lang="en-US" sz="2200" dirty="0">
                <a:solidFill>
                  <a:srgbClr val="000000"/>
                </a:solidFill>
                <a:latin typeface="Times New Roman" panose="02020603050405020304" pitchFamily="18" charset="0"/>
                <a:ea typeface="Times New Roman" panose="02020603050405020304" pitchFamily="18" charset="0"/>
              </a:rPr>
              <a:t> </a:t>
            </a:r>
            <a:r>
              <a:rPr lang="en-US" sz="2200" dirty="0" err="1">
                <a:solidFill>
                  <a:srgbClr val="000000"/>
                </a:solidFill>
                <a:latin typeface="Times New Roman" panose="02020603050405020304" pitchFamily="18" charset="0"/>
                <a:ea typeface="Times New Roman" panose="02020603050405020304" pitchFamily="18" charset="0"/>
              </a:rPr>
              <a:t>hội</a:t>
            </a:r>
            <a:endParaRPr lang="en-US" sz="2200" dirty="0"/>
          </a:p>
        </p:txBody>
      </p:sp>
    </p:spTree>
    <p:extLst>
      <p:ext uri="{BB962C8B-B14F-4D97-AF65-F5344CB8AC3E}">
        <p14:creationId xmlns:p14="http://schemas.microsoft.com/office/powerpoint/2010/main" val="287935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6F6CF8-CB6E-4140-B79F-A0A624E6C031}"/>
              </a:ext>
            </a:extLst>
          </p:cNvPr>
          <p:cNvSpPr/>
          <p:nvPr/>
        </p:nvSpPr>
        <p:spPr>
          <a:xfrm>
            <a:off x="3358332" y="1057723"/>
            <a:ext cx="5810052" cy="430887"/>
          </a:xfrm>
          <a:prstGeom prst="rect">
            <a:avLst/>
          </a:prstGeom>
        </p:spPr>
        <p:txBody>
          <a:bodyPr wrap="none">
            <a:spAutoFit/>
          </a:bodyPr>
          <a:lstStyle/>
          <a:p>
            <a:r>
              <a:rPr lang="en-US" sz="2200" b="1" dirty="0">
                <a:solidFill>
                  <a:srgbClr val="FF0000"/>
                </a:solidFill>
                <a:latin typeface="Times New Roman" panose="02020603050405020304" pitchFamily="18" charset="0"/>
                <a:ea typeface="Times New Roman" panose="02020603050405020304" pitchFamily="18" charset="0"/>
              </a:rPr>
              <a:t>1.3 CUỘC CÁCH MẠNG CÔNG NGHIỆP 3.0</a:t>
            </a:r>
            <a:endParaRPr lang="en-US" sz="2200" b="1" dirty="0">
              <a:solidFill>
                <a:srgbClr val="FF0000"/>
              </a:solidFill>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605E78D3-7C65-4DB7-B354-B3B9991A8944}"/>
              </a:ext>
            </a:extLst>
          </p:cNvPr>
          <p:cNvSpPr/>
          <p:nvPr/>
        </p:nvSpPr>
        <p:spPr>
          <a:xfrm>
            <a:off x="5101822" y="1422762"/>
            <a:ext cx="2323072" cy="430887"/>
          </a:xfrm>
          <a:prstGeom prst="rect">
            <a:avLst/>
          </a:prstGeom>
        </p:spPr>
        <p:txBody>
          <a:bodyPr wrap="none">
            <a:spAutoFit/>
          </a:bodyPr>
          <a:lstStyle/>
          <a:p>
            <a:r>
              <a:rPr lang="en-US" sz="2200" b="1" dirty="0">
                <a:solidFill>
                  <a:schemeClr val="accent1">
                    <a:lumMod val="50000"/>
                  </a:schemeClr>
                </a:solidFill>
                <a:latin typeface="Times New Roman" panose="02020603050405020304" pitchFamily="18" charset="0"/>
                <a:ea typeface="Times New Roman" panose="02020603050405020304" pitchFamily="18" charset="0"/>
              </a:rPr>
              <a:t>B.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Các</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thành</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tựu</a:t>
            </a:r>
            <a:endParaRPr lang="en-US" sz="2200" dirty="0">
              <a:solidFill>
                <a:schemeClr val="accent1">
                  <a:lumMod val="50000"/>
                </a:schemeClr>
              </a:solidFill>
            </a:endParaRPr>
          </a:p>
        </p:txBody>
      </p:sp>
      <p:pic>
        <p:nvPicPr>
          <p:cNvPr id="3073" name="Picture 24" descr="Image result for siÃªu mÃ¡y tÃ­nh (tháº­p niÃªn 1960)">
            <a:extLst>
              <a:ext uri="{FF2B5EF4-FFF2-40B4-BE49-F238E27FC236}">
                <a16:creationId xmlns:a16="http://schemas.microsoft.com/office/drawing/2014/main" id="{89DEAB81-068A-4E12-B43D-ACA61083F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162" y="3681984"/>
            <a:ext cx="4770438" cy="27028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0CFA3FD-8866-4015-88F9-D0F6A9ABD12A}"/>
              </a:ext>
            </a:extLst>
          </p:cNvPr>
          <p:cNvSpPr/>
          <p:nvPr/>
        </p:nvSpPr>
        <p:spPr>
          <a:xfrm>
            <a:off x="6945977" y="6384845"/>
            <a:ext cx="3602269" cy="369332"/>
          </a:xfrm>
          <a:prstGeom prst="rect">
            <a:avLst/>
          </a:prstGeom>
        </p:spPr>
        <p:txBody>
          <a:bodyPr wrap="none">
            <a:spAutoFit/>
          </a:bodyPr>
          <a:lstStyle/>
          <a:p>
            <a:pPr indent="457200" algn="ctr"/>
            <a:r>
              <a:rPr lang="en-US" b="1" i="1" dirty="0" err="1">
                <a:solidFill>
                  <a:srgbClr val="222222"/>
                </a:solidFill>
                <a:latin typeface="Times New Roman" panose="02020603050405020304" pitchFamily="18" charset="0"/>
                <a:ea typeface="Times New Roman" panose="02020603050405020304" pitchFamily="18" charset="0"/>
              </a:rPr>
              <a:t>Siêu</a:t>
            </a:r>
            <a:r>
              <a:rPr lang="en-US" b="1" i="1" dirty="0">
                <a:solidFill>
                  <a:srgbClr val="222222"/>
                </a:solidFill>
                <a:latin typeface="Times New Roman" panose="02020603050405020304" pitchFamily="18" charset="0"/>
                <a:ea typeface="Times New Roman" panose="02020603050405020304" pitchFamily="18" charset="0"/>
              </a:rPr>
              <a:t> </a:t>
            </a:r>
            <a:r>
              <a:rPr lang="en-US" b="1" i="1" dirty="0" err="1">
                <a:solidFill>
                  <a:srgbClr val="222222"/>
                </a:solidFill>
                <a:latin typeface="Times New Roman" panose="02020603050405020304" pitchFamily="18" charset="0"/>
                <a:ea typeface="Times New Roman" panose="02020603050405020304" pitchFamily="18" charset="0"/>
              </a:rPr>
              <a:t>máy</a:t>
            </a:r>
            <a:r>
              <a:rPr lang="en-US" b="1" i="1" dirty="0">
                <a:solidFill>
                  <a:srgbClr val="222222"/>
                </a:solidFill>
                <a:latin typeface="Times New Roman" panose="02020603050405020304" pitchFamily="18" charset="0"/>
                <a:ea typeface="Times New Roman" panose="02020603050405020304" pitchFamily="18" charset="0"/>
              </a:rPr>
              <a:t> </a:t>
            </a:r>
            <a:r>
              <a:rPr lang="en-US" b="1" i="1" dirty="0" err="1">
                <a:solidFill>
                  <a:srgbClr val="222222"/>
                </a:solidFill>
                <a:latin typeface="Times New Roman" panose="02020603050405020304" pitchFamily="18" charset="0"/>
                <a:ea typeface="Times New Roman" panose="02020603050405020304" pitchFamily="18" charset="0"/>
              </a:rPr>
              <a:t>tính</a:t>
            </a:r>
            <a:r>
              <a:rPr lang="en-US" b="1" i="1" dirty="0">
                <a:solidFill>
                  <a:srgbClr val="222222"/>
                </a:solidFill>
                <a:latin typeface="Times New Roman" panose="02020603050405020304" pitchFamily="18" charset="0"/>
                <a:ea typeface="Times New Roman" panose="02020603050405020304" pitchFamily="18" charset="0"/>
              </a:rPr>
              <a:t> (</a:t>
            </a:r>
            <a:r>
              <a:rPr lang="en-US" b="1" i="1" dirty="0" err="1">
                <a:solidFill>
                  <a:srgbClr val="222222"/>
                </a:solidFill>
                <a:latin typeface="Times New Roman" panose="02020603050405020304" pitchFamily="18" charset="0"/>
                <a:ea typeface="Times New Roman" panose="02020603050405020304" pitchFamily="18" charset="0"/>
              </a:rPr>
              <a:t>thập</a:t>
            </a:r>
            <a:r>
              <a:rPr lang="en-US" b="1" i="1" dirty="0">
                <a:solidFill>
                  <a:srgbClr val="222222"/>
                </a:solidFill>
                <a:latin typeface="Times New Roman" panose="02020603050405020304" pitchFamily="18" charset="0"/>
                <a:ea typeface="Times New Roman" panose="02020603050405020304" pitchFamily="18" charset="0"/>
              </a:rPr>
              <a:t> </a:t>
            </a:r>
            <a:r>
              <a:rPr lang="en-US" b="1" i="1" dirty="0" err="1">
                <a:solidFill>
                  <a:srgbClr val="222222"/>
                </a:solidFill>
                <a:latin typeface="Times New Roman" panose="02020603050405020304" pitchFamily="18" charset="0"/>
                <a:ea typeface="Times New Roman" panose="02020603050405020304" pitchFamily="18" charset="0"/>
              </a:rPr>
              <a:t>niên</a:t>
            </a:r>
            <a:r>
              <a:rPr lang="en-US" b="1" i="1" dirty="0">
                <a:solidFill>
                  <a:srgbClr val="222222"/>
                </a:solidFill>
                <a:latin typeface="Times New Roman" panose="02020603050405020304" pitchFamily="18" charset="0"/>
                <a:ea typeface="Times New Roman" panose="02020603050405020304" pitchFamily="18" charset="0"/>
              </a:rPr>
              <a:t> 1960)</a:t>
            </a:r>
            <a:endParaRPr lang="en-US" b="1" dirty="0">
              <a:solidFill>
                <a:srgbClr val="222222"/>
              </a:solidFill>
              <a:latin typeface="Times New Roman" panose="02020603050405020304" pitchFamily="18" charset="0"/>
              <a:ea typeface="Times New Roman" panose="02020603050405020304" pitchFamily="18" charset="0"/>
            </a:endParaRPr>
          </a:p>
        </p:txBody>
      </p:sp>
      <p:pic>
        <p:nvPicPr>
          <p:cNvPr id="9" name="Picture 8" descr="Image result for mÃ¡y tÃ­nh cÃ¡ nhÃ¢n (tháº­p niÃªn 1970 vÃ  1980)">
            <a:extLst>
              <a:ext uri="{FF2B5EF4-FFF2-40B4-BE49-F238E27FC236}">
                <a16:creationId xmlns:a16="http://schemas.microsoft.com/office/drawing/2014/main" id="{DBCC66C1-09E6-4FC2-B6F9-670BB360F2D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9506" y="3962653"/>
            <a:ext cx="2547166" cy="2408118"/>
          </a:xfrm>
          <a:prstGeom prst="rect">
            <a:avLst/>
          </a:prstGeom>
          <a:noFill/>
          <a:ln>
            <a:noFill/>
          </a:ln>
        </p:spPr>
      </p:pic>
      <p:pic>
        <p:nvPicPr>
          <p:cNvPr id="10" name="Picture 9" descr="C:\Users\Administrator\AppData\Local\Microsoft\Windows\Temporary Internet Files\Content.MSO\49DC1A5D.tmp">
            <a:extLst>
              <a:ext uri="{FF2B5EF4-FFF2-40B4-BE49-F238E27FC236}">
                <a16:creationId xmlns:a16="http://schemas.microsoft.com/office/drawing/2014/main" id="{AC414EC3-DDCC-467D-BFF8-7C5B88096D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48834" y="3976727"/>
            <a:ext cx="2547166" cy="2408118"/>
          </a:xfrm>
          <a:prstGeom prst="rect">
            <a:avLst/>
          </a:prstGeom>
          <a:noFill/>
          <a:ln>
            <a:noFill/>
          </a:ln>
        </p:spPr>
      </p:pic>
      <p:sp>
        <p:nvSpPr>
          <p:cNvPr id="8" name="Rectangle 7">
            <a:extLst>
              <a:ext uri="{FF2B5EF4-FFF2-40B4-BE49-F238E27FC236}">
                <a16:creationId xmlns:a16="http://schemas.microsoft.com/office/drawing/2014/main" id="{3C947A07-A48A-4B5D-993E-5D67AC2A5AB1}"/>
              </a:ext>
            </a:extLst>
          </p:cNvPr>
          <p:cNvSpPr/>
          <p:nvPr/>
        </p:nvSpPr>
        <p:spPr>
          <a:xfrm>
            <a:off x="803141" y="6362985"/>
            <a:ext cx="4775666" cy="369332"/>
          </a:xfrm>
          <a:prstGeom prst="rect">
            <a:avLst/>
          </a:prstGeom>
        </p:spPr>
        <p:txBody>
          <a:bodyPr wrap="none">
            <a:spAutoFit/>
          </a:bodyPr>
          <a:lstStyle/>
          <a:p>
            <a:pPr indent="457200" algn="ctr"/>
            <a:r>
              <a:rPr lang="en-US" b="1" i="1" dirty="0">
                <a:solidFill>
                  <a:srgbClr val="222222"/>
                </a:solidFill>
                <a:latin typeface="Times New Roman" panose="02020603050405020304" pitchFamily="18" charset="0"/>
                <a:ea typeface="Times New Roman" panose="02020603050405020304" pitchFamily="18" charset="0"/>
              </a:rPr>
              <a:t>M</a:t>
            </a:r>
            <a:r>
              <a:rPr lang="vi-VN" b="1" i="1" dirty="0">
                <a:solidFill>
                  <a:srgbClr val="222222"/>
                </a:solidFill>
                <a:latin typeface="Times New Roman" panose="02020603050405020304" pitchFamily="18" charset="0"/>
                <a:ea typeface="Times New Roman" panose="02020603050405020304" pitchFamily="18" charset="0"/>
              </a:rPr>
              <a:t>áy tính cá nhân (thập niê</a:t>
            </a:r>
            <a:r>
              <a:rPr lang="en-US" b="1" i="1" dirty="0">
                <a:solidFill>
                  <a:srgbClr val="222222"/>
                </a:solidFill>
                <a:latin typeface="Times New Roman" panose="02020603050405020304" pitchFamily="18" charset="0"/>
                <a:ea typeface="Times New Roman" panose="02020603050405020304" pitchFamily="18" charset="0"/>
              </a:rPr>
              <a:t>n </a:t>
            </a:r>
            <a:r>
              <a:rPr lang="vi-VN" b="1" i="1" dirty="0">
                <a:solidFill>
                  <a:srgbClr val="222222"/>
                </a:solidFill>
                <a:latin typeface="Times New Roman" panose="02020603050405020304" pitchFamily="18" charset="0"/>
                <a:ea typeface="Times New Roman" panose="02020603050405020304" pitchFamily="18" charset="0"/>
              </a:rPr>
              <a:t>1970 và 1980)</a:t>
            </a:r>
            <a:endParaRPr lang="en-US" b="1" dirty="0">
              <a:solidFill>
                <a:srgbClr val="222222"/>
              </a:solidFill>
              <a:latin typeface="Times New Roman" panose="02020603050405020304" pitchFamily="18" charset="0"/>
              <a:ea typeface="Times New Roman" panose="02020603050405020304" pitchFamily="18" charset="0"/>
            </a:endParaRPr>
          </a:p>
        </p:txBody>
      </p:sp>
      <p:sp>
        <p:nvSpPr>
          <p:cNvPr id="6" name="Rectangle 5"/>
          <p:cNvSpPr/>
          <p:nvPr/>
        </p:nvSpPr>
        <p:spPr>
          <a:xfrm>
            <a:off x="0" y="1779893"/>
            <a:ext cx="11899392" cy="2123658"/>
          </a:xfrm>
          <a:prstGeom prst="rect">
            <a:avLst/>
          </a:prstGeom>
        </p:spPr>
        <p:txBody>
          <a:bodyPr wrap="square">
            <a:spAutoFit/>
          </a:bodyPr>
          <a:lstStyle/>
          <a:p>
            <a:pPr marL="342900" lvl="0" indent="-342900" eaLnBrk="0" fontAlgn="base" hangingPunct="0">
              <a:spcBef>
                <a:spcPct val="0"/>
              </a:spcBef>
              <a:spcAft>
                <a:spcPct val="0"/>
              </a:spcAft>
              <a:buFont typeface="Wingdings" panose="05000000000000000000" pitchFamily="2" charset="2"/>
              <a:buChar char="v"/>
            </a:pPr>
            <a:r>
              <a:rPr lang="vi-VN" altLang="en-US" sz="2200" i="1" dirty="0">
                <a:latin typeface="+mj-lt"/>
                <a:ea typeface="Times New Roman" panose="02020603050405020304" pitchFamily="18" charset="0"/>
              </a:rPr>
              <a:t>C</a:t>
            </a:r>
            <a:r>
              <a:rPr lang="vi-VN" altLang="en-US" sz="2200" i="1" dirty="0" bmk="">
                <a:latin typeface="+mj-lt"/>
                <a:ea typeface="Times New Roman" panose="02020603050405020304" pitchFamily="18" charset="0"/>
              </a:rPr>
              <a:t>ách mạng Công nghiệp lần thứ ba diễn ra khi có các tiến bộ về hạ tầng điện tử, máy tính và số hoá vì nó được xúc tác bởi sự phát triển của</a:t>
            </a:r>
            <a:r>
              <a:rPr lang="vi-VN" altLang="en-US" sz="2200" i="1" dirty="0">
                <a:latin typeface="+mj-lt"/>
                <a:ea typeface="Times New Roman" panose="02020603050405020304" pitchFamily="18" charset="0"/>
              </a:rPr>
              <a:t> </a:t>
            </a:r>
            <a:endParaRPr lang="en-US" altLang="en-US" sz="2200" i="1" dirty="0">
              <a:latin typeface="+mj-lt"/>
            </a:endParaRPr>
          </a:p>
          <a:p>
            <a:pPr marL="285750" lvl="0" indent="-285750" eaLnBrk="0" fontAlgn="base" hangingPunct="0">
              <a:spcBef>
                <a:spcPct val="0"/>
              </a:spcBef>
              <a:spcAft>
                <a:spcPct val="0"/>
              </a:spcAft>
              <a:buFont typeface="Arial" panose="020B0604020202020204" pitchFamily="34" charset="0"/>
              <a:buChar char="•"/>
            </a:pPr>
            <a:r>
              <a:rPr lang="en-US" altLang="en-US" sz="2200" dirty="0">
                <a:latin typeface="+mj-lt"/>
                <a:ea typeface="Times New Roman" panose="02020603050405020304" pitchFamily="18" charset="0"/>
              </a:rPr>
              <a:t>C</a:t>
            </a:r>
            <a:r>
              <a:rPr lang="vi-VN" altLang="en-US" sz="2200" dirty="0" bmk="_Toc9975073">
                <a:latin typeface="+mj-lt"/>
                <a:ea typeface="Times New Roman" panose="02020603050405020304" pitchFamily="18" charset="0"/>
              </a:rPr>
              <a:t>hất bán dẫn</a:t>
            </a:r>
            <a:endParaRPr lang="en-US" altLang="en-US" sz="2200" dirty="0">
              <a:latin typeface="+mj-lt"/>
            </a:endParaRPr>
          </a:p>
          <a:p>
            <a:pPr marL="285750" lvl="0" indent="-285750" eaLnBrk="0" fontAlgn="base" hangingPunct="0">
              <a:spcBef>
                <a:spcPct val="0"/>
              </a:spcBef>
              <a:spcAft>
                <a:spcPct val="0"/>
              </a:spcAft>
              <a:buFont typeface="Arial" panose="020B0604020202020204" pitchFamily="34" charset="0"/>
              <a:buChar char="•"/>
            </a:pPr>
            <a:r>
              <a:rPr lang="en-US" altLang="en-US" sz="2200" dirty="0">
                <a:latin typeface="+mj-lt"/>
                <a:ea typeface="Times New Roman" panose="02020603050405020304" pitchFamily="18" charset="0"/>
              </a:rPr>
              <a:t>S</a:t>
            </a:r>
            <a:r>
              <a:rPr lang="vi-VN" altLang="en-US" sz="2200" dirty="0" bmk="_Toc9975074">
                <a:latin typeface="+mj-lt"/>
                <a:ea typeface="Times New Roman" panose="02020603050405020304" pitchFamily="18" charset="0"/>
              </a:rPr>
              <a:t>iêu máy tính (thập niên 1960)</a:t>
            </a:r>
            <a:endParaRPr lang="en-US" altLang="en-US" sz="2200" dirty="0">
              <a:latin typeface="+mj-lt"/>
            </a:endParaRPr>
          </a:p>
          <a:p>
            <a:pPr marL="285750" lvl="0" indent="-285750" eaLnBrk="0" fontAlgn="base" hangingPunct="0">
              <a:spcBef>
                <a:spcPct val="0"/>
              </a:spcBef>
              <a:spcAft>
                <a:spcPct val="0"/>
              </a:spcAft>
              <a:buFont typeface="Arial" panose="020B0604020202020204" pitchFamily="34" charset="0"/>
              <a:buChar char="•"/>
            </a:pPr>
            <a:r>
              <a:rPr lang="en-US" altLang="en-US" sz="2200" dirty="0">
                <a:latin typeface="+mj-lt"/>
                <a:ea typeface="Times New Roman" panose="02020603050405020304" pitchFamily="18" charset="0"/>
              </a:rPr>
              <a:t>M</a:t>
            </a:r>
            <a:r>
              <a:rPr lang="vi-VN" altLang="en-US" sz="2200" dirty="0" bmk="_Toc9975075">
                <a:latin typeface="+mj-lt"/>
                <a:ea typeface="Times New Roman" panose="02020603050405020304" pitchFamily="18" charset="0"/>
              </a:rPr>
              <a:t>áy tính cá nhân (thập niên 1970 và 1980)</a:t>
            </a:r>
            <a:endParaRPr lang="en-US" altLang="en-US" sz="2200" dirty="0" bmk="_Toc9975075">
              <a:latin typeface="+mj-lt"/>
              <a:ea typeface="Times New Roman" panose="02020603050405020304" pitchFamily="18" charset="0"/>
            </a:endParaRPr>
          </a:p>
          <a:p>
            <a:pPr marL="285750" indent="-285750">
              <a:buFont typeface="Arial" panose="020B0604020202020204" pitchFamily="34" charset="0"/>
              <a:buChar char="•"/>
            </a:pPr>
            <a:r>
              <a:rPr lang="vi-VN" altLang="en-US" sz="2200" dirty="0" bmk="_Toc9975076">
                <a:latin typeface="+mj-lt"/>
                <a:ea typeface="Times New Roman" panose="02020603050405020304" pitchFamily="18" charset="0"/>
              </a:rPr>
              <a:t>Internet (thập niên 1990).</a:t>
            </a:r>
            <a:endParaRPr lang="vi-VN" altLang="en-US" sz="2200" dirty="0">
              <a:latin typeface="+mj-lt"/>
            </a:endParaRPr>
          </a:p>
        </p:txBody>
      </p:sp>
      <p:sp>
        <p:nvSpPr>
          <p:cNvPr id="12" name="Rounded Rectangle 11"/>
          <p:cNvSpPr/>
          <p:nvPr/>
        </p:nvSpPr>
        <p:spPr>
          <a:xfrm>
            <a:off x="199696" y="66431"/>
            <a:ext cx="11645462" cy="956441"/>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kern="0" dirty="0">
                <a:ln/>
                <a:solidFill>
                  <a:srgbClr val="7030A0"/>
                </a:solidFill>
                <a:effectLst>
                  <a:outerShdw blurRad="38100" dist="19050" dir="2700000" algn="tl" rotWithShape="0">
                    <a:schemeClr val="dk1">
                      <a:lumMod val="50000"/>
                      <a:alpha val="40000"/>
                    </a:schemeClr>
                  </a:outerShdw>
                </a:effectLst>
                <a:latin typeface="Arial" panose="020B0604020202020204" pitchFamily="34" charset="0"/>
                <a:ea typeface="Times New Roman" panose="02020603050405020304" pitchFamily="18" charset="0"/>
                <a:cs typeface="Arial" panose="020B0604020202020204" pitchFamily="34" charset="0"/>
              </a:rPr>
              <a:t>GIỚI THIỆU SƠ LƯỢC VỀ SỰ PHÁT TRIỂN CỦA CÁC CUỘC CÁCH MẠNG CÔNG NGHIỆP ĐỜI ĐẦU</a:t>
            </a:r>
          </a:p>
        </p:txBody>
      </p:sp>
    </p:spTree>
    <p:extLst>
      <p:ext uri="{BB962C8B-B14F-4D97-AF65-F5344CB8AC3E}">
        <p14:creationId xmlns:p14="http://schemas.microsoft.com/office/powerpoint/2010/main" val="2812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73"/>
                                        </p:tgtEl>
                                        <p:attrNameLst>
                                          <p:attrName>style.visibility</p:attrName>
                                        </p:attrNameLst>
                                      </p:cBhvr>
                                      <p:to>
                                        <p:strVal val="visible"/>
                                      </p:to>
                                    </p:set>
                                    <p:animEffect transition="in" filter="wipe(up)">
                                      <p:cBhvr>
                                        <p:cTn id="30" dur="500"/>
                                        <p:tgtEl>
                                          <p:spTgt spid="307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9EDE74-2864-473E-BC2A-7A35193D5929}"/>
              </a:ext>
            </a:extLst>
          </p:cNvPr>
          <p:cNvSpPr/>
          <p:nvPr/>
        </p:nvSpPr>
        <p:spPr>
          <a:xfrm>
            <a:off x="3117401" y="1148294"/>
            <a:ext cx="5810052" cy="430887"/>
          </a:xfrm>
          <a:prstGeom prst="rect">
            <a:avLst/>
          </a:prstGeom>
        </p:spPr>
        <p:txBody>
          <a:bodyPr wrap="none">
            <a:spAutoFit/>
          </a:bodyPr>
          <a:lstStyle/>
          <a:p>
            <a:r>
              <a:rPr lang="en-US" sz="2200" b="1" dirty="0">
                <a:solidFill>
                  <a:srgbClr val="FF0000"/>
                </a:solidFill>
                <a:latin typeface="Times New Roman" panose="02020603050405020304" pitchFamily="18" charset="0"/>
                <a:ea typeface="Times New Roman" panose="02020603050405020304" pitchFamily="18" charset="0"/>
              </a:rPr>
              <a:t>1.3 CUỘC CÁCH MẠNG CÔNG NGHIỆP 3.0</a:t>
            </a:r>
            <a:endParaRPr lang="en-US" sz="2200" b="1" dirty="0">
              <a:solidFill>
                <a:srgbClr val="FF0000"/>
              </a:solidFill>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BA5119F9-D852-46A7-A116-E39A2C6D8969}"/>
              </a:ext>
            </a:extLst>
          </p:cNvPr>
          <p:cNvSpPr/>
          <p:nvPr/>
        </p:nvSpPr>
        <p:spPr>
          <a:xfrm>
            <a:off x="3029460" y="1493835"/>
            <a:ext cx="5985934" cy="430887"/>
          </a:xfrm>
          <a:prstGeom prst="rect">
            <a:avLst/>
          </a:prstGeom>
        </p:spPr>
        <p:txBody>
          <a:bodyPr wrap="none">
            <a:spAutoFit/>
          </a:bodyPr>
          <a:lstStyle/>
          <a:p>
            <a:pPr marR="0" lvl="0">
              <a:spcBef>
                <a:spcPts val="0"/>
              </a:spcBef>
              <a:spcAft>
                <a:spcPts val="0"/>
              </a:spcAft>
            </a:pPr>
            <a:r>
              <a:rPr lang="en-US" sz="2200" b="1" dirty="0">
                <a:solidFill>
                  <a:schemeClr val="accent1">
                    <a:lumMod val="50000"/>
                  </a:schemeClr>
                </a:solidFill>
                <a:latin typeface="Times New Roman" panose="02020603050405020304" pitchFamily="18" charset="0"/>
                <a:ea typeface="Times New Roman" panose="02020603050405020304" pitchFamily="18" charset="0"/>
              </a:rPr>
              <a:t>C.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Kết</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quả</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của</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cuộc</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cách</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mạng</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công</a:t>
            </a:r>
            <a:r>
              <a:rPr lang="en-US" sz="2200" b="1" dirty="0">
                <a:solidFill>
                  <a:schemeClr val="accent1">
                    <a:lumMod val="50000"/>
                  </a:schemeClr>
                </a:solidFill>
                <a:latin typeface="Times New Roman" panose="02020603050405020304" pitchFamily="18" charset="0"/>
                <a:ea typeface="Times New Roman" panose="02020603050405020304" pitchFamily="18" charset="0"/>
              </a:rPr>
              <a:t> </a:t>
            </a:r>
            <a:r>
              <a:rPr lang="en-US" sz="2200" b="1" dirty="0" err="1">
                <a:solidFill>
                  <a:schemeClr val="accent1">
                    <a:lumMod val="50000"/>
                  </a:schemeClr>
                </a:solidFill>
                <a:latin typeface="Times New Roman" panose="02020603050405020304" pitchFamily="18" charset="0"/>
                <a:ea typeface="Times New Roman" panose="02020603050405020304" pitchFamily="18" charset="0"/>
              </a:rPr>
              <a:t>nghiệp</a:t>
            </a:r>
            <a:r>
              <a:rPr lang="en-US" sz="2200" b="1" dirty="0">
                <a:solidFill>
                  <a:schemeClr val="accent1">
                    <a:lumMod val="50000"/>
                  </a:schemeClr>
                </a:solidFill>
                <a:latin typeface="Times New Roman" panose="02020603050405020304" pitchFamily="18" charset="0"/>
                <a:ea typeface="Times New Roman" panose="02020603050405020304" pitchFamily="18" charset="0"/>
              </a:rPr>
              <a:t> 3.0</a:t>
            </a:r>
            <a:endParaRPr lang="en-US" sz="2200"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2B2DF7D8-9286-48F8-9D1B-FF8EB78E63F9}"/>
              </a:ext>
            </a:extLst>
          </p:cNvPr>
          <p:cNvSpPr/>
          <p:nvPr/>
        </p:nvSpPr>
        <p:spPr>
          <a:xfrm>
            <a:off x="0" y="1940767"/>
            <a:ext cx="12192000" cy="769441"/>
          </a:xfrm>
          <a:prstGeom prst="rect">
            <a:avLst/>
          </a:prstGeom>
        </p:spPr>
        <p:txBody>
          <a:bodyPr wrap="square">
            <a:spAutoFit/>
          </a:bodyPr>
          <a:lstStyle/>
          <a:p>
            <a:pPr marL="342900" indent="-342900">
              <a:buFont typeface="Wingdings" panose="05000000000000000000" pitchFamily="2" charset="2"/>
              <a:buChar char="Ø"/>
            </a:pPr>
            <a:r>
              <a:rPr lang="vi-VN" sz="2200" i="1" dirty="0">
                <a:solidFill>
                  <a:srgbClr val="FF0000"/>
                </a:solidFill>
                <a:latin typeface="Times New Roman" panose="02020603050405020304" pitchFamily="18" charset="0"/>
                <a:ea typeface="Times New Roman" panose="02020603050405020304" pitchFamily="18" charset="0"/>
              </a:rPr>
              <a:t>Cho đến cuối thế kỷ 20, Internet và hàng tỷ thiết bị công nghệ cao cùng nhiều phát minh mới đã được sử dụng rộng rãi trong xã hội, qua đó hoàn thiện quá trình cách mạng công nghiệp lần thứ 3.</a:t>
            </a:r>
            <a:endParaRPr lang="en-US" sz="2200" i="1" dirty="0">
              <a:solidFill>
                <a:srgbClr val="FF0000"/>
              </a:solidFill>
              <a:latin typeface="Times New Roman" panose="02020603050405020304" pitchFamily="18" charset="0"/>
              <a:ea typeface="Times New Roman" panose="02020603050405020304" pitchFamily="18" charset="0"/>
            </a:endParaRPr>
          </a:p>
        </p:txBody>
      </p:sp>
      <p:sp>
        <p:nvSpPr>
          <p:cNvPr id="10" name="Rounded Rectangle 9"/>
          <p:cNvSpPr/>
          <p:nvPr/>
        </p:nvSpPr>
        <p:spPr>
          <a:xfrm>
            <a:off x="199696" y="66431"/>
            <a:ext cx="11645462" cy="956441"/>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kern="0" dirty="0">
                <a:ln/>
                <a:solidFill>
                  <a:srgbClr val="7030A0"/>
                </a:solidFill>
                <a:effectLst>
                  <a:outerShdw blurRad="38100" dist="19050" dir="2700000" algn="tl" rotWithShape="0">
                    <a:schemeClr val="dk1">
                      <a:lumMod val="50000"/>
                      <a:alpha val="40000"/>
                    </a:schemeClr>
                  </a:outerShdw>
                </a:effectLst>
                <a:latin typeface="Arial" panose="020B0604020202020204" pitchFamily="34" charset="0"/>
                <a:ea typeface="Times New Roman" panose="02020603050405020304" pitchFamily="18" charset="0"/>
                <a:cs typeface="Arial" panose="020B0604020202020204" pitchFamily="34" charset="0"/>
              </a:rPr>
              <a:t>GIỚI THIỆU SƠ LƯỢC VỀ SỰ PHÁT TRIỂN CỦA CÁC CUỘC CÁCH MẠNG CÔNG NGHIỆP ĐỜI ĐẦU</a:t>
            </a:r>
          </a:p>
        </p:txBody>
      </p:sp>
    </p:spTree>
    <p:extLst>
      <p:ext uri="{BB962C8B-B14F-4D97-AF65-F5344CB8AC3E}">
        <p14:creationId xmlns:p14="http://schemas.microsoft.com/office/powerpoint/2010/main" val="75397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Callout 3"/>
          <p:cNvSpPr/>
          <p:nvPr/>
        </p:nvSpPr>
        <p:spPr>
          <a:xfrm>
            <a:off x="7622068" y="0"/>
            <a:ext cx="3828288" cy="2733446"/>
          </a:xfrm>
          <a:prstGeom prst="cloudCallout">
            <a:avLst>
              <a:gd name="adj1" fmla="val -51040"/>
              <a:gd name="adj2" fmla="val 5188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rgbClr val="222222"/>
                </a:solidFill>
                <a:latin typeface="Arial" panose="020B0604020202020204" pitchFamily="34" charset="0"/>
                <a:ea typeface="Times New Roman" panose="02020603050405020304" pitchFamily="18" charset="0"/>
                <a:cs typeface="Arial" panose="020B0604020202020204" pitchFamily="34" charset="0"/>
              </a:rPr>
              <a:t>M</a:t>
            </a:r>
            <a:r>
              <a:rPr lang="vi-VN" sz="1600" b="1" dirty="0">
                <a:solidFill>
                  <a:srgbClr val="222222"/>
                </a:solidFill>
                <a:latin typeface="Arial" panose="020B0604020202020204" pitchFamily="34" charset="0"/>
                <a:ea typeface="Times New Roman" panose="02020603050405020304" pitchFamily="18" charset="0"/>
                <a:cs typeface="Arial" panose="020B0604020202020204" pitchFamily="34" charset="0"/>
              </a:rPr>
              <a:t>ột số khác lại cho rằng giai đoạn đầu thế kỷ 21 mới thai nghén cuộc cách mạng thứ 4 và cuộc cách mạng thứ 3 vẫn chưa hoàn toàn chấm dứt.</a:t>
            </a:r>
            <a:endParaRPr lang="en-US" sz="1600" b="1"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p:txBody>
      </p:sp>
      <p:pic>
        <p:nvPicPr>
          <p:cNvPr id="2050" name="Picture 2" descr="Káº¿t quáº£ hÃ¬nh áº£nh cho team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523" y="2843390"/>
            <a:ext cx="3099689" cy="34991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áº¿t quáº£ hÃ¬nh áº£nh cho team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995" y="3452765"/>
            <a:ext cx="2862643" cy="3528346"/>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Callout 10"/>
          <p:cNvSpPr/>
          <p:nvPr/>
        </p:nvSpPr>
        <p:spPr>
          <a:xfrm>
            <a:off x="0" y="121920"/>
            <a:ext cx="4267199" cy="3330845"/>
          </a:xfrm>
          <a:prstGeom prst="cloudCallout">
            <a:avLst>
              <a:gd name="adj1" fmla="val 50095"/>
              <a:gd name="adj2" fmla="val 55007"/>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rgbClr val="222222"/>
                </a:solidFill>
                <a:latin typeface="Arial" panose="020B0604020202020204" pitchFamily="34" charset="0"/>
                <a:ea typeface="Times New Roman" panose="02020603050405020304" pitchFamily="18" charset="0"/>
                <a:cs typeface="Arial" panose="020B0604020202020204" pitchFamily="34" charset="0"/>
              </a:rPr>
              <a:t>  </a:t>
            </a:r>
            <a:r>
              <a:rPr lang="vi-VN" sz="1600" b="1" dirty="0">
                <a:solidFill>
                  <a:srgbClr val="222222"/>
                </a:solidFill>
                <a:latin typeface="Arial" panose="020B0604020202020204" pitchFamily="34" charset="0"/>
                <a:ea typeface="Times New Roman" panose="02020603050405020304" pitchFamily="18" charset="0"/>
                <a:cs typeface="Arial" panose="020B0604020202020204" pitchFamily="34" charset="0"/>
              </a:rPr>
              <a:t>Một số chuyên gia cho rằng cuộc cách mạng công nghiệp lần thứ 3 đã chấm dứt khi cuộc khủng hoảng tài chính Châu Á nổ ra vào năm 1997 và làn sóng thứ 4 đã diễn ra từ đầu thế kỷ 21</a:t>
            </a:r>
            <a:endParaRPr lang="en-US" sz="1600" b="1" dirty="0">
              <a:latin typeface="Arial" panose="020B0604020202020204" pitchFamily="34" charset="0"/>
              <a:cs typeface="Arial" panose="020B0604020202020204" pitchFamily="34" charset="0"/>
            </a:endParaRPr>
          </a:p>
        </p:txBody>
      </p:sp>
      <p:sp>
        <p:nvSpPr>
          <p:cNvPr id="8" name="Lightning Bolt 7"/>
          <p:cNvSpPr/>
          <p:nvPr/>
        </p:nvSpPr>
        <p:spPr>
          <a:xfrm>
            <a:off x="5208198" y="609600"/>
            <a:ext cx="1267115" cy="2233790"/>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wipe(up)">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out)">
                                      <p:cBhvr>
                                        <p:cTn id="12" dur="7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wipe(up)">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ircle(in)">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447456" y="4491335"/>
            <a:ext cx="9161098" cy="1754326"/>
          </a:xfrm>
          <a:prstGeom prst="rect">
            <a:avLst/>
          </a:prstGeom>
          <a:noFill/>
        </p:spPr>
        <p:txBody>
          <a:bodyPr wrap="none" lIns="91440" tIns="45720" rIns="91440" bIns="45720">
            <a:spAutoFit/>
            <a:scene3d>
              <a:camera prst="perspectiveLeft"/>
              <a:lightRig rig="threePt" dir="t"/>
            </a:scene3d>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effectLst>
                  <a:outerShdw blurRad="50800" dist="38100" dir="8100000" algn="tr" rotWithShape="0">
                    <a:prstClr val="black">
                      <a:alpha val="40000"/>
                    </a:prstClr>
                  </a:outerShdw>
                  <a:reflection blurRad="6350" stA="60000" endA="900" endPos="60000" dist="60007" dir="5400000" sy="-100000" algn="bl" rotWithShape="0"/>
                </a:effectLst>
              </a:rPr>
              <a:t>CÁCH MẠNG CÔNG NGHIỆP 4.0</a:t>
            </a:r>
          </a:p>
          <a:p>
            <a:pPr algn="ctr"/>
            <a:r>
              <a:rPr lang="en-US" sz="5400" b="1" dirty="0">
                <a:ln w="12700">
                  <a:solidFill>
                    <a:schemeClr val="accent5"/>
                  </a:solidFill>
                  <a:prstDash val="solid"/>
                </a:ln>
                <a:pattFill prst="ltDnDiag">
                  <a:fgClr>
                    <a:schemeClr val="accent5">
                      <a:lumMod val="60000"/>
                      <a:lumOff val="40000"/>
                    </a:schemeClr>
                  </a:fgClr>
                  <a:bgClr>
                    <a:schemeClr val="bg1"/>
                  </a:bgClr>
                </a:pattFill>
                <a:effectLst>
                  <a:outerShdw blurRad="50800" dist="38100" dir="8100000" algn="tr" rotWithShape="0">
                    <a:prstClr val="black">
                      <a:alpha val="40000"/>
                    </a:prstClr>
                  </a:outerShdw>
                  <a:reflection blurRad="6350" stA="60000" endA="900" endPos="60000" dist="60007" dir="5400000" sy="-100000" algn="bl" rotWithShape="0"/>
                </a:effectLst>
              </a:rPr>
              <a:t>KỶ NGUYÊN MỚI</a:t>
            </a:r>
          </a:p>
        </p:txBody>
      </p:sp>
    </p:spTree>
    <p:extLst>
      <p:ext uri="{BB962C8B-B14F-4D97-AF65-F5344CB8AC3E}">
        <p14:creationId xmlns:p14="http://schemas.microsoft.com/office/powerpoint/2010/main" val="434824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491145" y="3061698"/>
            <a:ext cx="3956532" cy="584775"/>
          </a:xfrm>
          <a:prstGeom prst="rect">
            <a:avLst/>
          </a:prstGeom>
          <a:noFill/>
        </p:spPr>
        <p:txBody>
          <a:bodyPr wrap="none" rtlCol="0">
            <a:spAutoFit/>
          </a:bodyPr>
          <a:lstStyle/>
          <a:p>
            <a:r>
              <a:rPr lang="en-US" sz="1600" kern="0" dirty="0">
                <a:solidFill>
                  <a:prstClr val="black"/>
                </a:solidFill>
                <a:latin typeface="Arial" panose="020B0604020202020204" pitchFamily="34" charset="0"/>
                <a:ea typeface="Times New Roman" panose="02020603050405020304" pitchFamily="18" charset="0"/>
                <a:cs typeface="Arial" panose="020B0604020202020204" pitchFamily="34" charset="0"/>
              </a:rPr>
              <a:t>CUỘC CÁCH MẠNG CÔNG NGHIỆP 4.0</a:t>
            </a:r>
          </a:p>
          <a:p>
            <a:endParaRPr lang="en-US" sz="1600" dirty="0">
              <a:solidFill>
                <a:prstClr val="black"/>
              </a:solidFill>
              <a:latin typeface="Arial" panose="020B0604020202020204" pitchFamily="34" charset="0"/>
              <a:cs typeface="Arial" panose="020B0604020202020204" pitchFamily="34" charset="0"/>
            </a:endParaRPr>
          </a:p>
        </p:txBody>
      </p:sp>
      <p:pic>
        <p:nvPicPr>
          <p:cNvPr id="1026" name="Picture 2" descr="Káº¿t quáº£ hÃ¬nh áº£nh cho click chuá»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6997" y="3943441"/>
            <a:ext cx="708535" cy="51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38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750" fill="hold"/>
                                        <p:tgtEl>
                                          <p:spTgt spid="1026"/>
                                        </p:tgtEl>
                                        <p:attrNameLst>
                                          <p:attrName>ppt_x</p:attrName>
                                        </p:attrNameLst>
                                      </p:cBhvr>
                                      <p:tavLst>
                                        <p:tav tm="0">
                                          <p:val>
                                            <p:strVal val="1+#ppt_w/2"/>
                                          </p:val>
                                        </p:tav>
                                        <p:tav tm="100000">
                                          <p:val>
                                            <p:strVal val="#ppt_x"/>
                                          </p:val>
                                        </p:tav>
                                      </p:tavLst>
                                    </p:anim>
                                    <p:anim calcmode="lin" valueType="num">
                                      <p:cBhvr additive="base">
                                        <p:cTn id="13" dur="75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255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05299" y="2174655"/>
            <a:ext cx="5808935" cy="268832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8" name="Cloud 7"/>
          <p:cNvSpPr/>
          <p:nvPr/>
        </p:nvSpPr>
        <p:spPr>
          <a:xfrm rot="21020027">
            <a:off x="220024" y="512300"/>
            <a:ext cx="6369270" cy="315931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err="1">
                <a:solidFill>
                  <a:schemeClr val="tx1"/>
                </a:solidFill>
                <a:latin typeface="Arial" panose="020B0604020202020204" pitchFamily="34" charset="0"/>
                <a:cs typeface="Arial" panose="020B0604020202020204" pitchFamily="34" charset="0"/>
              </a:rPr>
              <a:t>Trước</a:t>
            </a:r>
            <a:r>
              <a:rPr lang="en-US" b="1" dirty="0">
                <a:solidFill>
                  <a:schemeClr val="tx1"/>
                </a:solidFill>
                <a:latin typeface="Arial" panose="020B0604020202020204" pitchFamily="34" charset="0"/>
                <a:cs typeface="Arial" panose="020B0604020202020204" pitchFamily="34" charset="0"/>
              </a:rPr>
              <a:t> “CÁCH MẠNG CÔNG NGHIỆP 4.0” </a:t>
            </a:r>
            <a:r>
              <a:rPr lang="en-US" b="1" dirty="0" err="1">
                <a:solidFill>
                  <a:schemeClr val="tx1"/>
                </a:solidFill>
                <a:latin typeface="Arial" panose="020B0604020202020204" pitchFamily="34" charset="0"/>
                <a:cs typeface="Arial" panose="020B0604020202020204" pitchFamily="34" charset="0"/>
              </a:rPr>
              <a:t>đã</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diễn</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ra</a:t>
            </a:r>
            <a:r>
              <a:rPr lang="en-US" b="1" dirty="0">
                <a:solidFill>
                  <a:schemeClr val="tx1"/>
                </a:solidFill>
                <a:latin typeface="Arial" panose="020B0604020202020204" pitchFamily="34" charset="0"/>
                <a:cs typeface="Arial" panose="020B0604020202020204" pitchFamily="34" charset="0"/>
              </a:rPr>
              <a:t> 3 </a:t>
            </a:r>
            <a:r>
              <a:rPr lang="en-US" b="1" dirty="0" err="1">
                <a:solidFill>
                  <a:schemeClr val="tx1"/>
                </a:solidFill>
                <a:latin typeface="Arial" panose="020B0604020202020204" pitchFamily="34" charset="0"/>
                <a:cs typeface="Arial" panose="020B0604020202020204" pitchFamily="34" charset="0"/>
              </a:rPr>
              <a:t>cuộc</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cách</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mạng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công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nghiệp</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khác</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là</a:t>
            </a:r>
            <a:r>
              <a:rPr lang="en-US" b="1" dirty="0">
                <a:solidFill>
                  <a:schemeClr val="tx1"/>
                </a:solidFill>
                <a:latin typeface="Arial" panose="020B0604020202020204" pitchFamily="34" charset="0"/>
                <a:cs typeface="Arial" panose="020B0604020202020204" pitchFamily="34" charset="0"/>
              </a:rPr>
              <a:t>:</a:t>
            </a:r>
          </a:p>
          <a:p>
            <a:pPr algn="ctr"/>
            <a:r>
              <a:rPr lang="en-US" b="1" dirty="0">
                <a:solidFill>
                  <a:schemeClr val="tx1"/>
                </a:solidFill>
                <a:latin typeface="Arial" panose="020B0604020202020204" pitchFamily="34" charset="0"/>
                <a:cs typeface="Arial" panose="020B0604020202020204" pitchFamily="34" charset="0"/>
              </a:rPr>
              <a:t>CÁCH MẠNG CÔNG NGHIỆP 1.0</a:t>
            </a:r>
          </a:p>
          <a:p>
            <a:pPr algn="ctr"/>
            <a:r>
              <a:rPr lang="en-US" b="1" dirty="0">
                <a:solidFill>
                  <a:schemeClr val="tx1"/>
                </a:solidFill>
                <a:latin typeface="Arial" panose="020B0604020202020204" pitchFamily="34" charset="0"/>
                <a:cs typeface="Arial" panose="020B0604020202020204" pitchFamily="34" charset="0"/>
              </a:rPr>
              <a:t>CÁCH MẠNG CÔNG NGHIỆP 2.0</a:t>
            </a:r>
          </a:p>
          <a:p>
            <a:pPr algn="ctr"/>
            <a:r>
              <a:rPr lang="en-US" b="1" dirty="0">
                <a:solidFill>
                  <a:schemeClr val="tx1"/>
                </a:solidFill>
                <a:latin typeface="Arial" panose="020B0604020202020204" pitchFamily="34" charset="0"/>
                <a:cs typeface="Arial" panose="020B0604020202020204" pitchFamily="34" charset="0"/>
              </a:rPr>
              <a:t>CÁCH MẠNG CÔNG NGHIỆP 3.0</a:t>
            </a:r>
          </a:p>
          <a:p>
            <a:pPr algn="ctr"/>
            <a:endParaRPr lang="en-US" b="1" dirty="0"/>
          </a:p>
        </p:txBody>
      </p:sp>
      <p:sp>
        <p:nvSpPr>
          <p:cNvPr id="11" name="Rectangle 10"/>
          <p:cNvSpPr/>
          <p:nvPr/>
        </p:nvSpPr>
        <p:spPr>
          <a:xfrm>
            <a:off x="8506153" y="5255172"/>
            <a:ext cx="420414" cy="4519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6729212" y="5720941"/>
            <a:ext cx="3974296" cy="3783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668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963168" y="2877312"/>
            <a:ext cx="2895088" cy="338554"/>
          </a:xfrm>
          <a:prstGeom prst="rect">
            <a:avLst/>
          </a:prstGeom>
          <a:noFill/>
        </p:spPr>
        <p:txBody>
          <a:bodyPr wrap="none" rtlCol="0">
            <a:spAutoFit/>
          </a:bodyPr>
          <a:lstStyle/>
          <a:p>
            <a:r>
              <a:rPr lang="en-US" sz="1600" dirty="0" err="1">
                <a:solidFill>
                  <a:srgbClr val="7030A0"/>
                </a:solidFill>
              </a:rPr>
              <a:t>Cuộc</a:t>
            </a:r>
            <a:r>
              <a:rPr lang="en-US" sz="1600" dirty="0">
                <a:solidFill>
                  <a:srgbClr val="7030A0"/>
                </a:solidFill>
              </a:rPr>
              <a:t> </a:t>
            </a:r>
            <a:r>
              <a:rPr lang="en-US" sz="1600" dirty="0" err="1">
                <a:solidFill>
                  <a:srgbClr val="7030A0"/>
                </a:solidFill>
              </a:rPr>
              <a:t>cách</a:t>
            </a:r>
            <a:r>
              <a:rPr lang="en-US" sz="1600" dirty="0">
                <a:solidFill>
                  <a:srgbClr val="7030A0"/>
                </a:solidFill>
              </a:rPr>
              <a:t> </a:t>
            </a:r>
            <a:r>
              <a:rPr lang="en-US" sz="1600" dirty="0" err="1">
                <a:solidFill>
                  <a:srgbClr val="7030A0"/>
                </a:solidFill>
              </a:rPr>
              <a:t>mạng</a:t>
            </a:r>
            <a:r>
              <a:rPr lang="en-US" sz="1600" dirty="0">
                <a:solidFill>
                  <a:srgbClr val="7030A0"/>
                </a:solidFill>
              </a:rPr>
              <a:t> </a:t>
            </a:r>
            <a:r>
              <a:rPr lang="en-US" sz="1600" dirty="0" err="1">
                <a:solidFill>
                  <a:srgbClr val="7030A0"/>
                </a:solidFill>
              </a:rPr>
              <a:t>công</a:t>
            </a:r>
            <a:r>
              <a:rPr lang="en-US" sz="1600" dirty="0">
                <a:solidFill>
                  <a:srgbClr val="7030A0"/>
                </a:solidFill>
              </a:rPr>
              <a:t> </a:t>
            </a:r>
            <a:r>
              <a:rPr lang="en-US" sz="1600" dirty="0" err="1">
                <a:solidFill>
                  <a:srgbClr val="7030A0"/>
                </a:solidFill>
              </a:rPr>
              <a:t>nghiệp</a:t>
            </a:r>
            <a:r>
              <a:rPr lang="en-US" sz="1600" dirty="0">
                <a:solidFill>
                  <a:srgbClr val="7030A0"/>
                </a:solidFill>
              </a:rPr>
              <a:t> 4.0</a:t>
            </a:r>
          </a:p>
        </p:txBody>
      </p:sp>
      <p:pic>
        <p:nvPicPr>
          <p:cNvPr id="3" name="Picture 2" descr="Káº¿t quáº£ hÃ¬nh áº£nh cho click chuá»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5039" y="3046589"/>
            <a:ext cx="655673" cy="47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6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mph" presetSubtype="0" fill="hold" grpId="0" nodeType="clickEffect">
                                  <p:stCondLst>
                                    <p:cond delay="0"/>
                                  </p:stCondLst>
                                  <p:iterate type="lt">
                                    <p:tmPct val="4000"/>
                                  </p:iterate>
                                  <p:childTnLst>
                                    <p:set>
                                      <p:cBhvr override="childStyle">
                                        <p:cTn id="12"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
        <p:nvSpPr>
          <p:cNvPr id="5" name="Rectangle 4">
            <a:extLst>
              <a:ext uri="{FF2B5EF4-FFF2-40B4-BE49-F238E27FC236}">
                <a16:creationId xmlns:a16="http://schemas.microsoft.com/office/drawing/2014/main" id="{A15FCA96-5DDF-4271-8B29-3A97441B2ACA}"/>
              </a:ext>
            </a:extLst>
          </p:cNvPr>
          <p:cNvSpPr/>
          <p:nvPr/>
        </p:nvSpPr>
        <p:spPr>
          <a:xfrm>
            <a:off x="2410054" y="769015"/>
            <a:ext cx="7371890" cy="430887"/>
          </a:xfrm>
          <a:prstGeom prst="rect">
            <a:avLst/>
          </a:prstGeom>
        </p:spPr>
        <p:txBody>
          <a:bodyPr wrap="none">
            <a:spAutoFit/>
          </a:bodyPr>
          <a:lstStyle/>
          <a:p>
            <a:pPr marR="0" lvl="1">
              <a:spcBef>
                <a:spcPts val="0"/>
              </a:spcBef>
              <a:spcAft>
                <a:spcPts val="0"/>
              </a:spcAft>
            </a:pPr>
            <a:r>
              <a:rPr lang="en-US" sz="2200" b="1" dirty="0">
                <a:solidFill>
                  <a:srgbClr val="FF0000"/>
                </a:solidFill>
                <a:latin typeface="Times New Roman" panose="02020603050405020304" pitchFamily="18" charset="0"/>
                <a:ea typeface="Times New Roman" panose="02020603050405020304" pitchFamily="18" charset="0"/>
              </a:rPr>
              <a:t> </a:t>
            </a:r>
            <a:r>
              <a:rPr lang="vi-VN" sz="2200" b="1" dirty="0">
                <a:solidFill>
                  <a:srgbClr val="FF0000"/>
                </a:solidFill>
                <a:latin typeface="Times New Roman" panose="02020603050405020304" pitchFamily="18" charset="0"/>
                <a:ea typeface="Times New Roman" panose="02020603050405020304" pitchFamily="18" charset="0"/>
              </a:rPr>
              <a:t>NGUYÊN NHÂN THÚC ĐẨY SỰ RA ĐỜI CMCN 4.0:</a:t>
            </a:r>
            <a:endParaRPr lang="en-US" sz="2200" dirty="0">
              <a:solidFill>
                <a:srgbClr val="FF0000"/>
              </a:solidFill>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72FF554A-B08B-4F23-A4CE-EA16CC22458D}"/>
              </a:ext>
            </a:extLst>
          </p:cNvPr>
          <p:cNvSpPr/>
          <p:nvPr/>
        </p:nvSpPr>
        <p:spPr>
          <a:xfrm>
            <a:off x="4286957" y="1167252"/>
            <a:ext cx="4511171" cy="430887"/>
          </a:xfrm>
          <a:prstGeom prst="rect">
            <a:avLst/>
          </a:prstGeom>
        </p:spPr>
        <p:txBody>
          <a:bodyPr wrap="none">
            <a:spAutoFit/>
          </a:bodyPr>
          <a:lstStyle/>
          <a:p>
            <a:pPr marR="0" lvl="0" algn="just" fontAlgn="base">
              <a:spcBef>
                <a:spcPts val="0"/>
              </a:spcBef>
              <a:spcAft>
                <a:spcPts val="0"/>
              </a:spcAft>
            </a:pPr>
            <a:r>
              <a:rPr lang="en-US" sz="2200" b="1" dirty="0">
                <a:solidFill>
                  <a:schemeClr val="accent1">
                    <a:lumMod val="50000"/>
                  </a:schemeClr>
                </a:solidFill>
                <a:latin typeface="Times New Roman" panose="02020603050405020304" pitchFamily="18" charset="0"/>
                <a:ea typeface="Times New Roman" panose="02020603050405020304" pitchFamily="18" charset="0"/>
              </a:rPr>
              <a:t>B.  </a:t>
            </a:r>
            <a:r>
              <a:rPr lang="vi-VN" sz="2200" b="1" dirty="0">
                <a:solidFill>
                  <a:schemeClr val="accent1">
                    <a:lumMod val="50000"/>
                  </a:schemeClr>
                </a:solidFill>
                <a:latin typeface="Times New Roman" panose="02020603050405020304" pitchFamily="18" charset="0"/>
                <a:ea typeface="Times New Roman" panose="02020603050405020304" pitchFamily="18" charset="0"/>
              </a:rPr>
              <a:t>Nguyên nhân thúc đẩy trực tiếp:</a:t>
            </a:r>
            <a:endParaRPr lang="en-US" sz="2200" dirty="0">
              <a:solidFill>
                <a:schemeClr val="accent1">
                  <a:lumMod val="50000"/>
                </a:schemeClr>
              </a:solidFill>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98A4D210-6748-4F6C-AB81-665A13C0351D}"/>
              </a:ext>
            </a:extLst>
          </p:cNvPr>
          <p:cNvSpPr/>
          <p:nvPr/>
        </p:nvSpPr>
        <p:spPr>
          <a:xfrm>
            <a:off x="359663" y="1803738"/>
            <a:ext cx="5443729" cy="4693593"/>
          </a:xfrm>
          <a:prstGeom prst="rect">
            <a:avLst/>
          </a:prstGeom>
        </p:spPr>
        <p:txBody>
          <a:bodyPr wrap="square">
            <a:spAutoFit/>
          </a:bodyPr>
          <a:lstStyle/>
          <a:p>
            <a:pPr marL="342900" marR="0" lvl="0" indent="-342900" algn="just">
              <a:spcBef>
                <a:spcPts val="0"/>
              </a:spcBef>
              <a:spcAft>
                <a:spcPts val="0"/>
              </a:spcAft>
              <a:buFont typeface="Wingdings" panose="05000000000000000000" pitchFamily="2" charset="2"/>
              <a:buChar char="ü"/>
            </a:pPr>
            <a:r>
              <a:rPr lang="vi-VN" sz="2300" b="1" i="1" dirty="0">
                <a:solidFill>
                  <a:srgbClr val="222222"/>
                </a:solidFill>
                <a:latin typeface="Times New Roman" panose="02020603050405020304" pitchFamily="18" charset="0"/>
                <a:ea typeface="Times New Roman" panose="02020603050405020304" pitchFamily="18" charset="0"/>
              </a:rPr>
              <a:t>Giống như một chu kỳ lịch sử, các cuộc cách mạng công nghiệp nổ ra tạo nên một làn sóng mới và dần kết thúc nhường chỗ cho một cuộc cách mạng công nghiệp mới ra đời kế thừa và phát triển các thành tựu công nghiệp trước đó. </a:t>
            </a:r>
            <a:endParaRPr lang="en-US" sz="2300" b="1" i="1" dirty="0">
              <a:solidFill>
                <a:srgbClr val="222222"/>
              </a:solidFill>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ü"/>
            </a:pPr>
            <a:endParaRPr lang="en-US" sz="2300" i="1" dirty="0">
              <a:solidFill>
                <a:srgbClr val="222222"/>
              </a:solidFill>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ü"/>
            </a:pPr>
            <a:r>
              <a:rPr lang="vi-VN" sz="2300" b="1" i="1" dirty="0">
                <a:solidFill>
                  <a:srgbClr val="222222"/>
                </a:solidFill>
                <a:latin typeface="Times New Roman" panose="02020603050405020304" pitchFamily="18" charset="0"/>
                <a:ea typeface="Times New Roman" panose="02020603050405020304" pitchFamily="18" charset="0"/>
              </a:rPr>
              <a:t>Song, kết thúc cuộc cách mạng 3.0, các nhà khoa học lại tiếp tục châm thêm ngòi lửa khỏi đầu cho cuộc cách mạng 4.0 mang tầm ảnh hưởng rộng rãi toàn cầu.</a:t>
            </a:r>
            <a:endParaRPr lang="en-US" sz="2300" b="1" i="1" dirty="0">
              <a:solidFill>
                <a:srgbClr val="222222"/>
              </a:solidFill>
              <a:latin typeface="Times New Roman" panose="02020603050405020304" pitchFamily="18" charset="0"/>
              <a:ea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6626778" y="1693756"/>
            <a:ext cx="5073049" cy="4205669"/>
          </a:xfrm>
          <a:prstGeom prst="rect">
            <a:avLst/>
          </a:prstGeom>
        </p:spPr>
      </p:pic>
      <p:sp>
        <p:nvSpPr>
          <p:cNvPr id="9" name="TextBox 8"/>
          <p:cNvSpPr txBox="1"/>
          <p:nvPr/>
        </p:nvSpPr>
        <p:spPr>
          <a:xfrm>
            <a:off x="7363968" y="5899425"/>
            <a:ext cx="3877985" cy="369332"/>
          </a:xfrm>
          <a:prstGeom prst="rect">
            <a:avLst/>
          </a:prstGeom>
          <a:noFill/>
        </p:spPr>
        <p:txBody>
          <a:bodyPr wrap="none" rtlCol="0">
            <a:spAutoFit/>
          </a:bodyPr>
          <a:lstStyle/>
          <a:p>
            <a:r>
              <a:rPr lang="en-US" i="1" dirty="0" err="1">
                <a:latin typeface="Times New Roman" panose="02020603050405020304" pitchFamily="18" charset="0"/>
                <a:cs typeface="Times New Roman" panose="02020603050405020304" pitchFamily="18" charset="0"/>
              </a:rPr>
              <a:t>Chuỗi</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các</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cuộc</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cách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mạng</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công</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nghiệp</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792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left)">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wipe(left)">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3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circle(out)">
                                      <p:cBhvr>
                                        <p:cTn id="32" dur="75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09A606-6329-44AC-8221-BDC031A4A161}"/>
              </a:ext>
            </a:extLst>
          </p:cNvPr>
          <p:cNvSpPr/>
          <p:nvPr/>
        </p:nvSpPr>
        <p:spPr>
          <a:xfrm>
            <a:off x="1082804" y="849032"/>
            <a:ext cx="9852312" cy="430887"/>
          </a:xfrm>
          <a:prstGeom prst="rect">
            <a:avLst/>
          </a:prstGeom>
        </p:spPr>
        <p:txBody>
          <a:bodyPr wrap="none">
            <a:spAutoFit/>
          </a:bodyPr>
          <a:lstStyle/>
          <a:p>
            <a:pPr lvl="1"/>
            <a:r>
              <a:rPr lang="en-US" sz="2200" b="1" cap="all" dirty="0">
                <a:solidFill>
                  <a:srgbClr val="FF0000"/>
                </a:solidFill>
                <a:latin typeface="Times New Roman" panose="02020603050405020304" pitchFamily="18" charset="0"/>
                <a:cs typeface="Times New Roman" panose="02020603050405020304" pitchFamily="18" charset="0"/>
              </a:rPr>
              <a:t>1.2  </a:t>
            </a:r>
            <a:r>
              <a:rPr lang="vi-VN" sz="2200" b="1" cap="all" dirty="0">
                <a:solidFill>
                  <a:srgbClr val="FF0000"/>
                </a:solidFill>
                <a:latin typeface="Times New Roman" panose="02020603050405020304" pitchFamily="18" charset="0"/>
                <a:cs typeface="Times New Roman" panose="02020603050405020304" pitchFamily="18" charset="0"/>
              </a:rPr>
              <a:t>GIỚI THIỆU SƠ LƯỢC VỀ cuộc Cách mạng công nghiệp 4.0</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222F3DB-9934-48CF-9CF2-37C97A2FA6CD}"/>
              </a:ext>
            </a:extLst>
          </p:cNvPr>
          <p:cNvSpPr/>
          <p:nvPr/>
        </p:nvSpPr>
        <p:spPr>
          <a:xfrm>
            <a:off x="3217688" y="1279919"/>
            <a:ext cx="8974312" cy="430887"/>
          </a:xfrm>
          <a:prstGeom prst="rect">
            <a:avLst/>
          </a:prstGeom>
        </p:spPr>
        <p:txBody>
          <a:bodyPr wrap="square">
            <a:spAutoFit/>
          </a:bodyPr>
          <a:lstStyle/>
          <a:p>
            <a:pPr marL="342900" marR="0" lvl="0" indent="-342900">
              <a:spcBef>
                <a:spcPts val="200"/>
              </a:spcBef>
              <a:spcAft>
                <a:spcPts val="0"/>
              </a:spcAft>
              <a:buFont typeface="+mj-lt"/>
              <a:buAutoNum type="alphaUcPeriod"/>
            </a:pPr>
            <a:r>
              <a:rPr lang="vi-VN" sz="2200" b="1" dirty="0">
                <a:solidFill>
                  <a:schemeClr val="accent1">
                    <a:lumMod val="50000"/>
                  </a:schemeClr>
                </a:solidFill>
                <a:latin typeface="Times New Roman" panose="02020603050405020304" pitchFamily="18" charset="0"/>
                <a:ea typeface="Arial" panose="020B0604020202020204" pitchFamily="34" charset="0"/>
                <a:cs typeface="Times New Roman" panose="02020603050405020304" pitchFamily="18" charset="0"/>
              </a:rPr>
              <a:t>Thế nào gọi là cách mạng công nghiệp 4.0?</a:t>
            </a:r>
            <a:endParaRPr lang="en-US" sz="2200" b="1" dirty="0">
              <a:solidFill>
                <a:schemeClr val="accent1">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FF6F926C-5BF8-45FD-83AC-0102090DF203}"/>
              </a:ext>
            </a:extLst>
          </p:cNvPr>
          <p:cNvSpPr/>
          <p:nvPr/>
        </p:nvSpPr>
        <p:spPr>
          <a:xfrm>
            <a:off x="134112" y="1739512"/>
            <a:ext cx="5300093" cy="2603918"/>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v"/>
            </a:pPr>
            <a:r>
              <a:rPr lang="vi-VN" sz="2200" dirty="0">
                <a:solidFill>
                  <a:srgbClr val="000000"/>
                </a:solidFill>
                <a:latin typeface="Times New Roman" panose="02020603050405020304" pitchFamily="18" charset="0"/>
                <a:ea typeface="Arial" panose="020B0604020202020204" pitchFamily="34" charset="0"/>
              </a:rPr>
              <a:t>Năm 2013, một từ khóa mới là </a:t>
            </a:r>
            <a:r>
              <a:rPr lang="vi-VN" sz="2200" b="1" dirty="0">
                <a:solidFill>
                  <a:srgbClr val="FF0000"/>
                </a:solidFill>
                <a:latin typeface="Times New Roman" panose="02020603050405020304" pitchFamily="18" charset="0"/>
                <a:ea typeface="Arial" panose="020B0604020202020204" pitchFamily="34" charset="0"/>
              </a:rPr>
              <a:t>"Công nghiệp 4.0" </a:t>
            </a:r>
            <a:r>
              <a:rPr lang="vi-VN" sz="2200" dirty="0">
                <a:solidFill>
                  <a:srgbClr val="000000"/>
                </a:solidFill>
                <a:latin typeface="Times New Roman" panose="02020603050405020304" pitchFamily="18" charset="0"/>
                <a:ea typeface="Arial" panose="020B0604020202020204" pitchFamily="34" charset="0"/>
              </a:rPr>
              <a:t>(Industrie 4.0) bắt đầu nổi lên xuất phát từ một báo cáo của chính phủ Đức đề cập đến cụm từ này </a:t>
            </a:r>
            <a:r>
              <a:rPr lang="vi-VN" sz="2200" u="sng" dirty="0">
                <a:solidFill>
                  <a:srgbClr val="FF0000"/>
                </a:solidFill>
                <a:latin typeface="Times New Roman" panose="02020603050405020304" pitchFamily="18" charset="0"/>
                <a:ea typeface="Arial" panose="020B0604020202020204" pitchFamily="34" charset="0"/>
              </a:rPr>
              <a:t>nhằm nói tới chiến lược công nghệ cao, điện toán hóa ngành sản xuất mà không cần sự tham gia của con người.</a:t>
            </a:r>
            <a:endParaRPr lang="en-US" sz="2200" u="sng" dirty="0">
              <a:solidFill>
                <a:srgbClr val="FF0000"/>
              </a:solidFill>
              <a:latin typeface="Times New Roman" panose="02020603050405020304" pitchFamily="18" charset="0"/>
              <a:ea typeface="Times New Roman" panose="02020603050405020304" pitchFamily="18" charset="0"/>
            </a:endParaRPr>
          </a:p>
        </p:txBody>
      </p:sp>
      <p:sp>
        <p:nvSpPr>
          <p:cNvPr id="11" name="Rectangle 10">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
        <p:nvSpPr>
          <p:cNvPr id="2" name="Rectangle 1"/>
          <p:cNvSpPr/>
          <p:nvPr/>
        </p:nvSpPr>
        <p:spPr>
          <a:xfrm>
            <a:off x="0" y="4587610"/>
            <a:ext cx="5303520" cy="2123658"/>
          </a:xfrm>
          <a:prstGeom prst="rect">
            <a:avLst/>
          </a:prstGeom>
        </p:spPr>
        <p:txBody>
          <a:bodyPr wrap="square">
            <a:spAutoFit/>
          </a:bodyPr>
          <a:lstStyle/>
          <a:p>
            <a:pPr marL="342900" lvl="0" indent="-342900" algn="just" eaLnBrk="0" fontAlgn="base" hangingPunct="0">
              <a:spcBef>
                <a:spcPct val="0"/>
              </a:spcBef>
              <a:spcAft>
                <a:spcPct val="0"/>
              </a:spcAft>
              <a:buFont typeface="Wingdings" panose="05000000000000000000" pitchFamily="2" charset="2"/>
              <a:buChar char="v"/>
            </a:pPr>
            <a:r>
              <a:rPr lang="vi-VN" altLang="en-US" sz="2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Cụ thể, đây là </a:t>
            </a:r>
            <a:r>
              <a:rPr lang="vi-VN" altLang="en-US" sz="2200" i="1"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a:t>
            </a:r>
            <a:r>
              <a:rPr lang="vi-VN" altLang="en-US" sz="2200" i="1" u="sng"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một cụm thuật ngữ cho các công nghệ và khái niệm của tổ chức trong chuỗi giá trị”</a:t>
            </a:r>
            <a:r>
              <a:rPr lang="vi-VN" altLang="en-US" sz="2200" dirty="0">
                <a:solidFill>
                  <a:srgbClr val="FF0000"/>
                </a:solidFill>
                <a:latin typeface="Times New Roman" panose="02020603050405020304" pitchFamily="18" charset="0"/>
                <a:ea typeface="Arial" panose="020B0604020202020204" pitchFamily="34" charset="0"/>
                <a:cs typeface="Times New Roman" panose="02020603050405020304" pitchFamily="18" charset="0"/>
              </a:rPr>
              <a:t> </a:t>
            </a:r>
            <a:r>
              <a:rPr lang="vi-VN" altLang="en-US" sz="2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đi cùng với các hệ thống vật lý trong không gian ảo, Internet kết nối vạn vật (IoT) và Internet của các dịch vụ (IoS).</a:t>
            </a:r>
            <a:endParaRPr lang="vi-VN" altLang="en-US" sz="2200" dirty="0">
              <a:latin typeface="Times New Roman" panose="02020603050405020304" pitchFamily="18" charset="0"/>
              <a:cs typeface="Times New Roman" panose="02020603050405020304" pitchFamily="18" charset="0"/>
            </a:endParaRPr>
          </a:p>
        </p:txBody>
      </p:sp>
      <p:pic>
        <p:nvPicPr>
          <p:cNvPr id="10242" name="Picture 2" descr="Káº¿t quáº£ hÃ¬nh áº£nh cho CUá»C CÃCH Máº NG CÃNG NGHIá»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989" y="2215531"/>
            <a:ext cx="5131723" cy="3433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43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10242"/>
                                        </p:tgtEl>
                                        <p:attrNameLst>
                                          <p:attrName>style.visibility</p:attrName>
                                        </p:attrNameLst>
                                      </p:cBhvr>
                                      <p:to>
                                        <p:strVal val="visible"/>
                                      </p:to>
                                    </p:set>
                                    <p:animEffect transition="in" filter="barn(outVertical)">
                                      <p:cBhvr>
                                        <p:cTn id="2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09A606-6329-44AC-8221-BDC031A4A161}"/>
              </a:ext>
            </a:extLst>
          </p:cNvPr>
          <p:cNvSpPr/>
          <p:nvPr/>
        </p:nvSpPr>
        <p:spPr>
          <a:xfrm>
            <a:off x="-229304" y="849032"/>
            <a:ext cx="9852312" cy="430887"/>
          </a:xfrm>
          <a:prstGeom prst="rect">
            <a:avLst/>
          </a:prstGeom>
        </p:spPr>
        <p:txBody>
          <a:bodyPr wrap="none">
            <a:spAutoFit/>
          </a:bodyPr>
          <a:lstStyle/>
          <a:p>
            <a:pPr lvl="1"/>
            <a:r>
              <a:rPr lang="en-US" sz="2200" b="1" cap="all" dirty="0">
                <a:solidFill>
                  <a:srgbClr val="FF0000"/>
                </a:solidFill>
                <a:latin typeface="Times New Roman" panose="02020603050405020304" pitchFamily="18" charset="0"/>
                <a:cs typeface="Times New Roman" panose="02020603050405020304" pitchFamily="18" charset="0"/>
              </a:rPr>
              <a:t>1.2  </a:t>
            </a:r>
            <a:r>
              <a:rPr lang="vi-VN" sz="2200" b="1" cap="all" dirty="0">
                <a:solidFill>
                  <a:srgbClr val="FF0000"/>
                </a:solidFill>
                <a:latin typeface="Times New Roman" panose="02020603050405020304" pitchFamily="18" charset="0"/>
                <a:cs typeface="Times New Roman" panose="02020603050405020304" pitchFamily="18" charset="0"/>
              </a:rPr>
              <a:t>GIỚI THIỆU SƠ LƯỢC VỀ cuộc Cách mạng công nghiệp 4.0</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6D5E86A-5C2D-4D66-9181-5012916AB645}"/>
              </a:ext>
            </a:extLst>
          </p:cNvPr>
          <p:cNvSpPr/>
          <p:nvPr/>
        </p:nvSpPr>
        <p:spPr>
          <a:xfrm>
            <a:off x="2322208" y="1260387"/>
            <a:ext cx="6902852" cy="430246"/>
          </a:xfrm>
          <a:prstGeom prst="rect">
            <a:avLst/>
          </a:prstGeom>
        </p:spPr>
        <p:txBody>
          <a:bodyPr wrap="none">
            <a:spAutoFit/>
          </a:bodyPr>
          <a:lstStyle/>
          <a:p>
            <a:pPr marR="0" lvl="0">
              <a:lnSpc>
                <a:spcPct val="107000"/>
              </a:lnSpc>
              <a:spcBef>
                <a:spcPts val="0"/>
              </a:spcBef>
              <a:spcAft>
                <a:spcPts val="800"/>
              </a:spcAft>
            </a:pPr>
            <a:r>
              <a:rPr lang="en-US" sz="2200" b="1" dirty="0">
                <a:solidFill>
                  <a:schemeClr val="accent1">
                    <a:lumMod val="50000"/>
                  </a:schemeClr>
                </a:solidFill>
                <a:latin typeface="Times New Roman" panose="02020603050405020304" pitchFamily="18" charset="0"/>
                <a:ea typeface="Arial" panose="020B0604020202020204" pitchFamily="34" charset="0"/>
              </a:rPr>
              <a:t>B.  </a:t>
            </a:r>
            <a:r>
              <a:rPr lang="vi-VN" sz="2200" b="1" dirty="0">
                <a:solidFill>
                  <a:schemeClr val="accent1">
                    <a:lumMod val="50000"/>
                  </a:schemeClr>
                </a:solidFill>
                <a:latin typeface="Times New Roman" panose="02020603050405020304" pitchFamily="18" charset="0"/>
                <a:ea typeface="Arial" panose="020B0604020202020204" pitchFamily="34" charset="0"/>
              </a:rPr>
              <a:t>Công nghiệp 4.0 đã chạm đến những khía cạnh nào?</a:t>
            </a:r>
            <a:endParaRPr lang="en-US" sz="2200"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3F3D58C8-E8ED-4211-BBE0-696EB2A10775}"/>
              </a:ext>
            </a:extLst>
          </p:cNvPr>
          <p:cNvSpPr/>
          <p:nvPr/>
        </p:nvSpPr>
        <p:spPr>
          <a:xfrm>
            <a:off x="243840" y="1690633"/>
            <a:ext cx="11436096" cy="1179169"/>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v"/>
            </a:pPr>
            <a:r>
              <a:rPr lang="en-US" sz="2200" dirty="0">
                <a:solidFill>
                  <a:srgbClr val="000000"/>
                </a:solidFill>
                <a:latin typeface="Times New Roman" panose="02020603050405020304" pitchFamily="18" charset="0"/>
                <a:ea typeface="Arial" panose="020B0604020202020204" pitchFamily="34" charset="0"/>
              </a:rPr>
              <a:t>T</a:t>
            </a:r>
            <a:r>
              <a:rPr lang="vi-VN" sz="2200" dirty="0">
                <a:solidFill>
                  <a:srgbClr val="000000"/>
                </a:solidFill>
                <a:latin typeface="Times New Roman" panose="02020603050405020304" pitchFamily="18" charset="0"/>
                <a:ea typeface="Arial" panose="020B0604020202020204" pitchFamily="34" charset="0"/>
              </a:rPr>
              <a:t>ích hợp tất cả các công nghệ thông minh để tối ưu hóa quy trình, phương thức sản xuất; nhấn mạnh những công nghệ đang và sẽ có tác động lớn nhất là công nghệ in 3D, công nghệ sinh học, công nghệ vật liệu mới, công nghệ tự động hóa, người máy,...</a:t>
            </a:r>
            <a:endParaRPr lang="en-US" sz="2200" dirty="0">
              <a:solidFill>
                <a:srgbClr val="222222"/>
              </a:solidFill>
              <a:latin typeface="Times New Roman" panose="02020603050405020304" pitchFamily="18" charset="0"/>
              <a:ea typeface="Times New Roman" panose="02020603050405020304" pitchFamily="18" charset="0"/>
            </a:endParaRPr>
          </a:p>
        </p:txBody>
      </p:sp>
      <p:sp>
        <p:nvSpPr>
          <p:cNvPr id="11" name="Rectangle 10">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pic>
        <p:nvPicPr>
          <p:cNvPr id="11266" name="Picture 2"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989" y="2869802"/>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8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266"/>
                                        </p:tgtEl>
                                        <p:attrNameLst>
                                          <p:attrName>style.visibility</p:attrName>
                                        </p:attrNameLst>
                                      </p:cBhvr>
                                      <p:to>
                                        <p:strVal val="visible"/>
                                      </p:to>
                                    </p:set>
                                    <p:animEffect transition="in" filter="barn(inVertical)">
                                      <p:cBhvr>
                                        <p:cTn id="22"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1617CB-635F-4EB8-B799-AA4BD4E1AA41}"/>
              </a:ext>
            </a:extLst>
          </p:cNvPr>
          <p:cNvSpPr/>
          <p:nvPr/>
        </p:nvSpPr>
        <p:spPr>
          <a:xfrm>
            <a:off x="3586792" y="724022"/>
            <a:ext cx="4654672" cy="430887"/>
          </a:xfrm>
          <a:prstGeom prst="rect">
            <a:avLst/>
          </a:prstGeom>
        </p:spPr>
        <p:txBody>
          <a:bodyPr wrap="square">
            <a:spAutoFit/>
          </a:bodyPr>
          <a:lstStyle/>
          <a:p>
            <a:pPr lvl="1"/>
            <a:r>
              <a:rPr lang="en-US" sz="2200" b="1" cap="all" dirty="0">
                <a:solidFill>
                  <a:srgbClr val="FF0000"/>
                </a:solidFill>
                <a:latin typeface="Times New Roman" panose="02020603050405020304" pitchFamily="18" charset="0"/>
                <a:cs typeface="Times New Roman" panose="02020603050405020304" pitchFamily="18" charset="0"/>
              </a:rPr>
              <a:t> </a:t>
            </a:r>
            <a:r>
              <a:rPr lang="vi-VN" sz="2200" b="1" cap="all" dirty="0">
                <a:solidFill>
                  <a:srgbClr val="FF0000"/>
                </a:solidFill>
                <a:latin typeface="Times New Roman" panose="02020603050405020304" pitchFamily="18" charset="0"/>
                <a:cs typeface="Times New Roman" panose="02020603050405020304" pitchFamily="18" charset="0"/>
              </a:rPr>
              <a:t>Cơ hội và thách thức</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FED17B6-B66C-4CD1-9A5D-BA290AB74FFB}"/>
              </a:ext>
            </a:extLst>
          </p:cNvPr>
          <p:cNvSpPr/>
          <p:nvPr/>
        </p:nvSpPr>
        <p:spPr>
          <a:xfrm>
            <a:off x="205047" y="1213176"/>
            <a:ext cx="5364480" cy="178510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just"/>
            <a:r>
              <a:rPr lang="en-US" sz="2200" b="1" dirty="0">
                <a:ln w="0"/>
                <a:solidFill>
                  <a:schemeClr val="tx1">
                    <a:lumMod val="95000"/>
                    <a:lumOff val="5000"/>
                  </a:schemeClr>
                </a:solidFill>
                <a:latin typeface="Times New Roman" panose="02020603050405020304" pitchFamily="18" charset="0"/>
                <a:ea typeface="Times New Roman" panose="02020603050405020304" pitchFamily="18" charset="0"/>
              </a:rPr>
              <a:t>	</a:t>
            </a:r>
            <a:r>
              <a:rPr lang="vi-VN" sz="2200" b="1" dirty="0">
                <a:ln w="0"/>
                <a:solidFill>
                  <a:schemeClr val="tx1">
                    <a:lumMod val="95000"/>
                    <a:lumOff val="5000"/>
                  </a:schemeClr>
                </a:solidFill>
                <a:latin typeface="Times New Roman" panose="02020603050405020304" pitchFamily="18" charset="0"/>
                <a:ea typeface="Times New Roman" panose="02020603050405020304" pitchFamily="18" charset="0"/>
              </a:rPr>
              <a:t>Thứ nhất là thời đại sản xuất một sản phẩm với số lượng lớn sẽ dần kết thúc. Thay vào đó là khả năng tiếp nhận nhu cầu của khách hàng và truyền tới công xưởng sản xuất ngay trong thời gian thực</a:t>
            </a:r>
            <a:endParaRPr lang="en-US" sz="2200" b="1" dirty="0">
              <a:ln w="0"/>
              <a:solidFill>
                <a:schemeClr val="tx1">
                  <a:lumMod val="95000"/>
                  <a:lumOff val="5000"/>
                </a:schemeClr>
              </a:solidFill>
            </a:endParaRPr>
          </a:p>
        </p:txBody>
      </p:sp>
      <p:sp>
        <p:nvSpPr>
          <p:cNvPr id="5" name="Rectangle 4">
            <a:extLst>
              <a:ext uri="{FF2B5EF4-FFF2-40B4-BE49-F238E27FC236}">
                <a16:creationId xmlns:a16="http://schemas.microsoft.com/office/drawing/2014/main" id="{04922FAF-6CF2-4923-AA7B-F1661F450D8A}"/>
              </a:ext>
            </a:extLst>
          </p:cNvPr>
          <p:cNvSpPr/>
          <p:nvPr/>
        </p:nvSpPr>
        <p:spPr>
          <a:xfrm>
            <a:off x="6622473" y="1957959"/>
            <a:ext cx="5364480" cy="3477875"/>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wrap="square">
            <a:spAutoFit/>
          </a:bodyPr>
          <a:lstStyle/>
          <a:p>
            <a:pPr indent="457200" algn="just"/>
            <a:r>
              <a:rPr lang="en-US" b="1" dirty="0">
                <a:solidFill>
                  <a:srgbClr val="222222"/>
                </a:solidFill>
                <a:latin typeface="Times New Roman" panose="02020603050405020304" pitchFamily="18" charset="0"/>
                <a:ea typeface="Times New Roman" panose="02020603050405020304" pitchFamily="18" charset="0"/>
              </a:rPr>
              <a:t>	</a:t>
            </a:r>
            <a:r>
              <a:rPr lang="vi-VN" sz="2200" b="1" dirty="0">
                <a:solidFill>
                  <a:srgbClr val="222222"/>
                </a:solidFill>
                <a:latin typeface="Times New Roman" panose="02020603050405020304" pitchFamily="18" charset="0"/>
                <a:ea typeface="Times New Roman" panose="02020603050405020304" pitchFamily="18" charset="0"/>
              </a:rPr>
              <a:t>Thứ hai</a:t>
            </a:r>
            <a:r>
              <a:rPr lang="vi-VN" sz="2200" dirty="0">
                <a:solidFill>
                  <a:srgbClr val="222222"/>
                </a:solidFill>
                <a:latin typeface="Times New Roman" panose="02020603050405020304" pitchFamily="18" charset="0"/>
                <a:ea typeface="Times New Roman" panose="02020603050405020304" pitchFamily="18" charset="0"/>
              </a:rPr>
              <a:t> là sự thay đổi trong khái niệm thay đổi thiết kế mới của sản phẩm như ô tô, xe máy… </a:t>
            </a:r>
            <a:endParaRPr lang="en-US" sz="2200" dirty="0">
              <a:solidFill>
                <a:srgbClr val="222222"/>
              </a:solidFill>
              <a:latin typeface="Times New Roman" panose="02020603050405020304" pitchFamily="18" charset="0"/>
              <a:ea typeface="Times New Roman" panose="02020603050405020304" pitchFamily="18" charset="0"/>
            </a:endParaRPr>
          </a:p>
          <a:p>
            <a:pPr indent="457200" algn="just"/>
            <a:r>
              <a:rPr lang="en-US" sz="2200" dirty="0">
                <a:solidFill>
                  <a:srgbClr val="222222"/>
                </a:solidFill>
                <a:latin typeface="Times New Roman" panose="02020603050405020304" pitchFamily="18" charset="0"/>
                <a:ea typeface="Times New Roman" panose="02020603050405020304" pitchFamily="18" charset="0"/>
              </a:rPr>
              <a:t>	</a:t>
            </a:r>
            <a:r>
              <a:rPr lang="vi-VN" sz="2200" dirty="0">
                <a:solidFill>
                  <a:srgbClr val="222222"/>
                </a:solidFill>
                <a:latin typeface="Times New Roman" panose="02020603050405020304" pitchFamily="18" charset="0"/>
                <a:ea typeface="Times New Roman" panose="02020603050405020304" pitchFamily="18" charset="0"/>
              </a:rPr>
              <a:t>Tuy nhiên trong tương lai hệ thống kết nối internet sẽ thu thập nhu cầu của khách hàng, dựa trên cở sở đó nhà sản xuất sẽ chỉ cập nhật phần mềm để lên đời sản phẩm như những chiếc điện thoại thông minh hiện nay. </a:t>
            </a:r>
            <a:endParaRPr lang="en-US" sz="2200" dirty="0">
              <a:solidFill>
                <a:srgbClr val="222222"/>
              </a:solidFill>
              <a:latin typeface="Times New Roman" panose="02020603050405020304" pitchFamily="18" charset="0"/>
              <a:ea typeface="Times New Roman" panose="02020603050405020304" pitchFamily="18" charset="0"/>
            </a:endParaRPr>
          </a:p>
          <a:p>
            <a:pPr marR="0" lvl="0" algn="just">
              <a:spcBef>
                <a:spcPts val="0"/>
              </a:spcBef>
              <a:spcAft>
                <a:spcPts val="0"/>
              </a:spcAft>
            </a:pPr>
            <a:r>
              <a:rPr lang="en-US" sz="2200" dirty="0">
                <a:solidFill>
                  <a:srgbClr val="222222"/>
                </a:solidFill>
                <a:latin typeface="Times New Roman" panose="02020603050405020304" pitchFamily="18" charset="0"/>
                <a:ea typeface="Times New Roman" panose="02020603050405020304" pitchFamily="18" charset="0"/>
              </a:rPr>
              <a:t>	</a:t>
            </a:r>
            <a:r>
              <a:rPr lang="vi-VN" sz="2200" dirty="0">
                <a:solidFill>
                  <a:srgbClr val="222222"/>
                </a:solidFill>
                <a:latin typeface="Times New Roman" panose="02020603050405020304" pitchFamily="18" charset="0"/>
                <a:ea typeface="Times New Roman" panose="02020603050405020304" pitchFamily="18" charset="0"/>
              </a:rPr>
              <a:t>Nắm đầu xu thế này đang là các công ty của Mỹ. </a:t>
            </a:r>
            <a:endParaRPr lang="en-US" sz="2200" dirty="0">
              <a:solidFill>
                <a:srgbClr val="222222"/>
              </a:solidFill>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F6D821D6-4C87-4D3C-94B0-E7C3DBDC6288}"/>
              </a:ext>
            </a:extLst>
          </p:cNvPr>
          <p:cNvSpPr/>
          <p:nvPr/>
        </p:nvSpPr>
        <p:spPr>
          <a:xfrm>
            <a:off x="205047" y="5228570"/>
            <a:ext cx="5364480" cy="1446550"/>
          </a:xfrm>
          <a:prstGeom prst="rect">
            <a:avLst/>
          </a:prstGeom>
          <a:solidFill>
            <a:srgbClr val="E2A6DB"/>
          </a:solidFill>
          <a:ln>
            <a:solidFill>
              <a:srgbClr val="E2A6DB"/>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marR="0" lvl="0" algn="just">
              <a:spcBef>
                <a:spcPts val="0"/>
              </a:spcBef>
              <a:spcAft>
                <a:spcPts val="0"/>
              </a:spcAft>
            </a:pPr>
            <a:r>
              <a:rPr lang="en-US" sz="2200" b="1" dirty="0">
                <a:solidFill>
                  <a:srgbClr val="222222"/>
                </a:solidFill>
                <a:latin typeface="Times New Roman" panose="02020603050405020304" pitchFamily="18" charset="0"/>
                <a:ea typeface="Times New Roman" panose="02020603050405020304" pitchFamily="18" charset="0"/>
              </a:rPr>
              <a:t>	</a:t>
            </a:r>
            <a:r>
              <a:rPr lang="vi-VN" sz="2200" b="1" dirty="0">
                <a:solidFill>
                  <a:srgbClr val="222222"/>
                </a:solidFill>
                <a:latin typeface="Times New Roman" panose="02020603050405020304" pitchFamily="18" charset="0"/>
                <a:ea typeface="Times New Roman" panose="02020603050405020304" pitchFamily="18" charset="0"/>
              </a:rPr>
              <a:t>Thứ ba</a:t>
            </a:r>
            <a:r>
              <a:rPr lang="vi-VN" sz="2200" dirty="0">
                <a:solidFill>
                  <a:srgbClr val="222222"/>
                </a:solidFill>
                <a:latin typeface="Times New Roman" panose="02020603050405020304" pitchFamily="18" charset="0"/>
                <a:ea typeface="Times New Roman" panose="02020603050405020304" pitchFamily="18" charset="0"/>
              </a:rPr>
              <a:t>, thế giới sẽ chứng kiến một cuộc lật đổ ngoạn mục của các doanh nghiệp CNTT, khi họ biến các doanh nghiệp sản xuất trở thành “tay sai” cho mình.</a:t>
            </a:r>
            <a:endParaRPr lang="en-US" sz="2200" dirty="0">
              <a:solidFill>
                <a:srgbClr val="222222"/>
              </a:solidFill>
              <a:latin typeface="Times New Roman" panose="02020603050405020304" pitchFamily="18" charset="0"/>
              <a:ea typeface="Times New Roman" panose="02020603050405020304" pitchFamily="18" charset="0"/>
            </a:endParaRPr>
          </a:p>
        </p:txBody>
      </p:sp>
      <p:cxnSp>
        <p:nvCxnSpPr>
          <p:cNvPr id="8" name="Connector: Elbow 7">
            <a:extLst>
              <a:ext uri="{FF2B5EF4-FFF2-40B4-BE49-F238E27FC236}">
                <a16:creationId xmlns:a16="http://schemas.microsoft.com/office/drawing/2014/main" id="{33DE84B1-39B5-4897-BD1F-6675E6AAF3CE}"/>
              </a:ext>
            </a:extLst>
          </p:cNvPr>
          <p:cNvCxnSpPr>
            <a:stCxn id="4" idx="2"/>
            <a:endCxn id="5" idx="1"/>
          </p:cNvCxnSpPr>
          <p:nvPr/>
        </p:nvCxnSpPr>
        <p:spPr>
          <a:xfrm rot="16200000" flipH="1">
            <a:off x="4405572" y="1479995"/>
            <a:ext cx="698617" cy="3735186"/>
          </a:xfrm>
          <a:prstGeom prst="bentConnector2">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477EDACF-2740-4488-A871-4791EF73FD52}"/>
              </a:ext>
            </a:extLst>
          </p:cNvPr>
          <p:cNvCxnSpPr>
            <a:stCxn id="5" idx="2"/>
            <a:endCxn id="6" idx="3"/>
          </p:cNvCxnSpPr>
          <p:nvPr/>
        </p:nvCxnSpPr>
        <p:spPr>
          <a:xfrm rot="5400000">
            <a:off x="7179115" y="3826246"/>
            <a:ext cx="516011" cy="3735186"/>
          </a:xfrm>
          <a:prstGeom prst="bentConnector2">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384878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87ECB3-C992-4C4E-9739-77318647E58F}"/>
              </a:ext>
            </a:extLst>
          </p:cNvPr>
          <p:cNvSpPr/>
          <p:nvPr/>
        </p:nvSpPr>
        <p:spPr>
          <a:xfrm>
            <a:off x="2942051" y="828250"/>
            <a:ext cx="11202104" cy="430887"/>
          </a:xfrm>
          <a:prstGeom prst="rect">
            <a:avLst/>
          </a:prstGeom>
        </p:spPr>
        <p:txBody>
          <a:bodyPr wrap="square">
            <a:spAutoFit/>
          </a:bodyPr>
          <a:lstStyle/>
          <a:p>
            <a:pPr lvl="1"/>
            <a:r>
              <a:rPr lang="en-US" sz="2200" b="1" dirty="0">
                <a:solidFill>
                  <a:srgbClr val="FF0000"/>
                </a:solidFill>
                <a:latin typeface="Times New Roman" panose="02020603050405020304" pitchFamily="18" charset="0"/>
                <a:cs typeface="Times New Roman" panose="02020603050405020304" pitchFamily="18" charset="0"/>
              </a:rPr>
              <a:t>1.4  </a:t>
            </a:r>
            <a:r>
              <a:rPr lang="vi-VN" sz="2200" b="1" dirty="0">
                <a:solidFill>
                  <a:srgbClr val="FF0000"/>
                </a:solidFill>
                <a:latin typeface="Times New Roman" panose="02020603050405020304" pitchFamily="18" charset="0"/>
                <a:cs typeface="Times New Roman" panose="02020603050405020304" pitchFamily="18" charset="0"/>
              </a:rPr>
              <a:t>TẦM ẢNH HƯỞNG CỦA CUỘC CMCN 4.0 </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B2D2483-EAB4-413D-A9A3-F09F97CC6C94}"/>
              </a:ext>
            </a:extLst>
          </p:cNvPr>
          <p:cNvSpPr/>
          <p:nvPr/>
        </p:nvSpPr>
        <p:spPr>
          <a:xfrm>
            <a:off x="658368" y="1279919"/>
            <a:ext cx="10996076" cy="769441"/>
          </a:xfrm>
          <a:prstGeom prst="rect">
            <a:avLst/>
          </a:prstGeom>
        </p:spPr>
        <p:txBody>
          <a:bodyPr wrap="square">
            <a:spAutoFit/>
          </a:bodyPr>
          <a:lstStyle/>
          <a:p>
            <a:pPr marL="342900" indent="-342900" algn="just">
              <a:buFont typeface="Wingdings" panose="05000000000000000000" pitchFamily="2" charset="2"/>
              <a:buChar char="ü"/>
            </a:pPr>
            <a:r>
              <a:rPr lang="vi-VN" sz="2200" i="1" dirty="0">
                <a:solidFill>
                  <a:srgbClr val="FF0000"/>
                </a:solidFill>
                <a:latin typeface="Times New Roman" panose="02020603050405020304" pitchFamily="18" charset="0"/>
                <a:ea typeface="Times New Roman" panose="02020603050405020304" pitchFamily="18" charset="0"/>
              </a:rPr>
              <a:t>Cuộc CMCN lần thứ 4 sẽ có tác động mạnh mẽ tới mọi mặt đời sống, kinh tế, xã hội, chính phủ, doanh nghiệp/kinh doanh, tổ chức, cá nhân, an ninh</a:t>
            </a:r>
            <a:endParaRPr lang="en-US" sz="2200" i="1" dirty="0">
              <a:solidFill>
                <a:srgbClr val="FF0000"/>
              </a:solidFill>
            </a:endParaRPr>
          </a:p>
        </p:txBody>
      </p:sp>
      <p:sp>
        <p:nvSpPr>
          <p:cNvPr id="5" name="Rectangle 4">
            <a:extLst>
              <a:ext uri="{FF2B5EF4-FFF2-40B4-BE49-F238E27FC236}">
                <a16:creationId xmlns:a16="http://schemas.microsoft.com/office/drawing/2014/main" id="{F4031BEA-3F55-4B34-9736-D6A921CB7883}"/>
              </a:ext>
            </a:extLst>
          </p:cNvPr>
          <p:cNvSpPr/>
          <p:nvPr/>
        </p:nvSpPr>
        <p:spPr>
          <a:xfrm>
            <a:off x="2443052" y="2008588"/>
            <a:ext cx="6962162" cy="430887"/>
          </a:xfrm>
          <a:prstGeom prst="rect">
            <a:avLst/>
          </a:prstGeom>
        </p:spPr>
        <p:txBody>
          <a:bodyPr wrap="none">
            <a:spAutoFit/>
          </a:bodyPr>
          <a:lstStyle/>
          <a:p>
            <a:pPr marL="342900" marR="0" lvl="0" indent="-342900">
              <a:spcBef>
                <a:spcPts val="0"/>
              </a:spcBef>
              <a:spcAft>
                <a:spcPts val="0"/>
              </a:spcAft>
              <a:buFont typeface="+mj-lt"/>
              <a:buAutoNum type="alphaUcPeriod"/>
            </a:pPr>
            <a:r>
              <a:rPr lang="vi-VN" sz="2200" b="1" dirty="0">
                <a:solidFill>
                  <a:schemeClr val="accent1">
                    <a:lumMod val="50000"/>
                  </a:schemeClr>
                </a:solidFill>
                <a:latin typeface="Times New Roman" panose="02020603050405020304" pitchFamily="18" charset="0"/>
                <a:ea typeface="Times New Roman" panose="02020603050405020304" pitchFamily="18" charset="0"/>
              </a:rPr>
              <a:t>Minh chứng đầu tiên cho sự tác động của CMCN 4.0:</a:t>
            </a:r>
            <a:endParaRPr lang="en-US" sz="2200"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7807B4C3-6EB7-4F1D-B6E8-202C08F13D93}"/>
              </a:ext>
            </a:extLst>
          </p:cNvPr>
          <p:cNvSpPr/>
          <p:nvPr/>
        </p:nvSpPr>
        <p:spPr>
          <a:xfrm>
            <a:off x="406987" y="2417349"/>
            <a:ext cx="3238387" cy="430887"/>
          </a:xfrm>
          <a:prstGeom prst="rect">
            <a:avLst/>
          </a:prstGeom>
        </p:spPr>
        <p:txBody>
          <a:bodyPr wrap="none">
            <a:spAutoFit/>
          </a:bodyPr>
          <a:lstStyle/>
          <a:p>
            <a:pPr marL="342900" marR="0" lvl="0" indent="-342900">
              <a:spcBef>
                <a:spcPts val="0"/>
              </a:spcBef>
              <a:spcAft>
                <a:spcPts val="0"/>
              </a:spcAft>
              <a:buFont typeface="Symbol" panose="05050102010706020507" pitchFamily="18" charset="2"/>
              <a:buChar char=""/>
            </a:pPr>
            <a:r>
              <a:rPr lang="vi-VN" sz="2200" b="1" dirty="0">
                <a:solidFill>
                  <a:srgbClr val="222222"/>
                </a:solidFill>
                <a:latin typeface="Times New Roman" panose="02020603050405020304" pitchFamily="18" charset="0"/>
                <a:ea typeface="Times New Roman" panose="02020603050405020304" pitchFamily="18" charset="0"/>
              </a:rPr>
              <a:t>Sự ra đời của ROBOT</a:t>
            </a:r>
            <a:endParaRPr lang="en-US" sz="2200" dirty="0">
              <a:solidFill>
                <a:srgbClr val="222222"/>
              </a:solidFill>
              <a:latin typeface="Times New Roman" panose="02020603050405020304" pitchFamily="18" charset="0"/>
              <a:ea typeface="Times New Roman" panose="02020603050405020304" pitchFamily="18" charset="0"/>
            </a:endParaRPr>
          </a:p>
        </p:txBody>
      </p:sp>
      <p:pic>
        <p:nvPicPr>
          <p:cNvPr id="7" name="Picture 6" descr="Image result for cÃ´ng ty robot Hanson Robotics">
            <a:extLst>
              <a:ext uri="{FF2B5EF4-FFF2-40B4-BE49-F238E27FC236}">
                <a16:creationId xmlns:a16="http://schemas.microsoft.com/office/drawing/2014/main" id="{57657887-18BC-4907-8C68-68E0E54C21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5120" y="2807464"/>
            <a:ext cx="4713862" cy="3637908"/>
          </a:xfrm>
          <a:prstGeom prst="rect">
            <a:avLst/>
          </a:prstGeom>
          <a:noFill/>
          <a:ln>
            <a:noFill/>
          </a:ln>
        </p:spPr>
      </p:pic>
      <p:sp>
        <p:nvSpPr>
          <p:cNvPr id="10" name="Rectangle 9">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pic>
        <p:nvPicPr>
          <p:cNvPr id="24578"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133" y="2778029"/>
            <a:ext cx="3179000" cy="36673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103133" y="4195310"/>
            <a:ext cx="2593467" cy="646331"/>
          </a:xfrm>
          <a:prstGeom prst="rect">
            <a:avLst/>
          </a:prstGeom>
        </p:spPr>
        <p:txBody>
          <a:bodyPr wrap="none">
            <a:spAutoFit/>
          </a:bodyPr>
          <a:lstStyle/>
          <a:p>
            <a:pPr algn="ctr"/>
            <a:r>
              <a:rPr lang="en-US" i="1" dirty="0" err="1">
                <a:latin typeface="Times New Roman" panose="02020603050405020304" pitchFamily="18" charset="0"/>
                <a:cs typeface="Times New Roman" panose="02020603050405020304" pitchFamily="18" charset="0"/>
              </a:rPr>
              <a:t>Tiến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sĩ</a:t>
            </a:r>
            <a:r>
              <a:rPr lang="en-US" i="1" dirty="0">
                <a:latin typeface="Times New Roman" panose="02020603050405020304" pitchFamily="18" charset="0"/>
                <a:cs typeface="Times New Roman" panose="02020603050405020304" pitchFamily="18" charset="0"/>
              </a:rPr>
              <a:t> David Hanson</a:t>
            </a:r>
          </a:p>
          <a:p>
            <a:pPr algn="ctr"/>
            <a:r>
              <a:rPr lang="en-US" i="1" dirty="0">
                <a:latin typeface="Times New Roman" panose="02020603050405020304" pitchFamily="18" charset="0"/>
                <a:cs typeface="Times New Roman" panose="02020603050405020304" pitchFamily="18" charset="0"/>
              </a:rPr>
              <a:t>(cha </a:t>
            </a:r>
            <a:r>
              <a:rPr lang="en-US" i="1" dirty="0" err="1">
                <a:latin typeface="Times New Roman" panose="02020603050405020304" pitchFamily="18" charset="0"/>
                <a:cs typeface="Times New Roman" panose="02020603050405020304" pitchFamily="18" charset="0"/>
              </a:rPr>
              <a:t>đẻ</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của</a:t>
            </a:r>
            <a:r>
              <a:rPr lang="en-US" i="1" dirty="0">
                <a:latin typeface="Times New Roman" panose="02020603050405020304" pitchFamily="18" charset="0"/>
                <a:cs typeface="Times New Roman" panose="02020603050405020304" pitchFamily="18" charset="0"/>
              </a:rPr>
              <a:t> robot Sophia)</a:t>
            </a:r>
          </a:p>
        </p:txBody>
      </p:sp>
    </p:spTree>
    <p:extLst>
      <p:ext uri="{BB962C8B-B14F-4D97-AF65-F5344CB8AC3E}">
        <p14:creationId xmlns:p14="http://schemas.microsoft.com/office/powerpoint/2010/main" val="368918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4578"/>
                                        </p:tgtEl>
                                        <p:attrNameLst>
                                          <p:attrName>style.visibility</p:attrName>
                                        </p:attrNameLst>
                                      </p:cBhvr>
                                      <p:to>
                                        <p:strVal val="visible"/>
                                      </p:to>
                                    </p:set>
                                    <p:animEffect transition="in" filter="barn(inVertical)">
                                      <p:cBhvr>
                                        <p:cTn id="32" dur="500"/>
                                        <p:tgtEl>
                                          <p:spTgt spid="2457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791399-18AA-46B7-B141-875A65B78A22}"/>
              </a:ext>
            </a:extLst>
          </p:cNvPr>
          <p:cNvSpPr/>
          <p:nvPr/>
        </p:nvSpPr>
        <p:spPr>
          <a:xfrm>
            <a:off x="2428552" y="824252"/>
            <a:ext cx="11202104" cy="430887"/>
          </a:xfrm>
          <a:prstGeom prst="rect">
            <a:avLst/>
          </a:prstGeom>
        </p:spPr>
        <p:txBody>
          <a:bodyPr wrap="square">
            <a:spAutoFit/>
          </a:bodyPr>
          <a:lstStyle/>
          <a:p>
            <a:pPr lvl="1"/>
            <a:r>
              <a:rPr lang="en-US" sz="2200" b="1" dirty="0">
                <a:solidFill>
                  <a:srgbClr val="FF0000"/>
                </a:solidFill>
                <a:latin typeface="Times New Roman" panose="02020603050405020304" pitchFamily="18" charset="0"/>
                <a:cs typeface="Times New Roman" panose="02020603050405020304" pitchFamily="18" charset="0"/>
              </a:rPr>
              <a:t>1.4  </a:t>
            </a:r>
            <a:r>
              <a:rPr lang="vi-VN" sz="2200" b="1" dirty="0">
                <a:solidFill>
                  <a:srgbClr val="FF0000"/>
                </a:solidFill>
                <a:latin typeface="Times New Roman" panose="02020603050405020304" pitchFamily="18" charset="0"/>
                <a:cs typeface="Times New Roman" panose="02020603050405020304" pitchFamily="18" charset="0"/>
              </a:rPr>
              <a:t>TẦM ẢNH HƯỞNG CỦA CUỘC CMCN 4.0 </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pic>
        <p:nvPicPr>
          <p:cNvPr id="23554" name="Picture 2"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0023" y="2727388"/>
            <a:ext cx="3863534" cy="2417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Flowchart: Connector 6"/>
          <p:cNvSpPr/>
          <p:nvPr/>
        </p:nvSpPr>
        <p:spPr>
          <a:xfrm>
            <a:off x="673886" y="3119342"/>
            <a:ext cx="1901952" cy="1633728"/>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vi-VN" sz="2000" b="1" dirty="0">
                <a:solidFill>
                  <a:schemeClr val="accent1">
                    <a:lumMod val="50000"/>
                  </a:schemeClr>
                </a:solidFill>
                <a:latin typeface="Times New Roman" panose="02020603050405020304" pitchFamily="18" charset="0"/>
                <a:ea typeface="Times New Roman" panose="02020603050405020304" pitchFamily="18" charset="0"/>
              </a:rPr>
              <a:t>Tác động đối với chính phủ</a:t>
            </a:r>
            <a:endParaRPr lang="en-US" sz="2000" dirty="0"/>
          </a:p>
        </p:txBody>
      </p:sp>
      <p:sp>
        <p:nvSpPr>
          <p:cNvPr id="9" name="Flowchart: Connector 8"/>
          <p:cNvSpPr/>
          <p:nvPr/>
        </p:nvSpPr>
        <p:spPr>
          <a:xfrm>
            <a:off x="8767742" y="1251915"/>
            <a:ext cx="1901952" cy="1633728"/>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vi-VN" sz="2000" b="1" dirty="0">
                <a:solidFill>
                  <a:schemeClr val="accent1">
                    <a:lumMod val="50000"/>
                  </a:schemeClr>
                </a:solidFill>
                <a:latin typeface="Times New Roman" panose="02020603050405020304" pitchFamily="18" charset="0"/>
                <a:cs typeface="Times New Roman" panose="02020603050405020304" pitchFamily="18" charset="0"/>
              </a:rPr>
              <a:t>Xu thế phát triển công nghệ</a:t>
            </a:r>
            <a:endParaRPr lang="en-US" sz="2000" dirty="0"/>
          </a:p>
        </p:txBody>
      </p:sp>
      <p:sp>
        <p:nvSpPr>
          <p:cNvPr id="11" name="Flowchart: Connector 10"/>
          <p:cNvSpPr/>
          <p:nvPr/>
        </p:nvSpPr>
        <p:spPr>
          <a:xfrm>
            <a:off x="9033164" y="4986528"/>
            <a:ext cx="1901952" cy="1633728"/>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err="1">
                <a:solidFill>
                  <a:srgbClr val="002060"/>
                </a:solidFill>
                <a:latin typeface="Times New Roman" panose="02020603050405020304" pitchFamily="18" charset="0"/>
                <a:cs typeface="Times New Roman" panose="02020603050405020304" pitchFamily="18" charset="0"/>
              </a:rPr>
              <a:t>Mô</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hình</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giáo</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dục</a:t>
            </a:r>
            <a:endParaRPr lang="en-US" sz="2000" b="1" dirty="0">
              <a:solidFill>
                <a:srgbClr val="002060"/>
              </a:solidFill>
              <a:latin typeface="Times New Roman" panose="02020603050405020304" pitchFamily="18" charset="0"/>
              <a:cs typeface="Times New Roman" panose="02020603050405020304" pitchFamily="18" charset="0"/>
            </a:endParaRPr>
          </a:p>
        </p:txBody>
      </p:sp>
      <p:cxnSp>
        <p:nvCxnSpPr>
          <p:cNvPr id="12" name="Straight Arrow Connector 11"/>
          <p:cNvCxnSpPr>
            <a:stCxn id="23554" idx="1"/>
            <a:endCxn id="7" idx="6"/>
          </p:cNvCxnSpPr>
          <p:nvPr/>
        </p:nvCxnSpPr>
        <p:spPr>
          <a:xfrm flipH="1">
            <a:off x="2575838" y="3936206"/>
            <a:ext cx="116418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603557" y="2292096"/>
            <a:ext cx="1164185" cy="5935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603557" y="5145024"/>
            <a:ext cx="1429607" cy="5852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72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barn(outVertical)">
                                      <p:cBhvr>
                                        <p:cTn id="7" dur="500"/>
                                        <p:tgtEl>
                                          <p:spTgt spid="235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791399-18AA-46B7-B141-875A65B78A22}"/>
              </a:ext>
            </a:extLst>
          </p:cNvPr>
          <p:cNvSpPr/>
          <p:nvPr/>
        </p:nvSpPr>
        <p:spPr>
          <a:xfrm>
            <a:off x="2965000" y="837237"/>
            <a:ext cx="11202104" cy="430887"/>
          </a:xfrm>
          <a:prstGeom prst="rect">
            <a:avLst/>
          </a:prstGeom>
        </p:spPr>
        <p:txBody>
          <a:bodyPr wrap="square">
            <a:spAutoFit/>
          </a:bodyPr>
          <a:lstStyle/>
          <a:p>
            <a:pPr lvl="1"/>
            <a:r>
              <a:rPr lang="en-US" sz="2200" b="1" dirty="0">
                <a:solidFill>
                  <a:srgbClr val="FF0000"/>
                </a:solidFill>
                <a:latin typeface="Times New Roman" panose="02020603050405020304" pitchFamily="18" charset="0"/>
                <a:cs typeface="Times New Roman" panose="02020603050405020304" pitchFamily="18" charset="0"/>
              </a:rPr>
              <a:t>1.4  </a:t>
            </a:r>
            <a:r>
              <a:rPr lang="vi-VN" sz="2200" b="1" dirty="0">
                <a:solidFill>
                  <a:srgbClr val="FF0000"/>
                </a:solidFill>
                <a:latin typeface="Times New Roman" panose="02020603050405020304" pitchFamily="18" charset="0"/>
                <a:cs typeface="Times New Roman" panose="02020603050405020304" pitchFamily="18" charset="0"/>
              </a:rPr>
              <a:t>TẦM ẢNH HƯỞNG CỦA CUỘC CMCN 4.0 </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40A8C00-EF6A-451F-9463-EC583A57103B}"/>
              </a:ext>
            </a:extLst>
          </p:cNvPr>
          <p:cNvSpPr/>
          <p:nvPr/>
        </p:nvSpPr>
        <p:spPr>
          <a:xfrm>
            <a:off x="4195184" y="1268124"/>
            <a:ext cx="3579826" cy="454612"/>
          </a:xfrm>
          <a:prstGeom prst="rect">
            <a:avLst/>
          </a:prstGeom>
        </p:spPr>
        <p:txBody>
          <a:bodyPr wrap="none">
            <a:spAutoFit/>
          </a:bodyPr>
          <a:lstStyle/>
          <a:p>
            <a:pPr marR="0" lvl="0">
              <a:lnSpc>
                <a:spcPct val="107000"/>
              </a:lnSpc>
              <a:spcBef>
                <a:spcPts val="0"/>
              </a:spcBef>
              <a:spcAft>
                <a:spcPts val="800"/>
              </a:spcAft>
            </a:pPr>
            <a:r>
              <a:rPr lang="vi-VN" sz="2200" b="1" dirty="0">
                <a:solidFill>
                  <a:schemeClr val="accent1">
                    <a:lumMod val="50000"/>
                  </a:schemeClr>
                </a:solidFill>
                <a:latin typeface="Times New Roman" panose="02020603050405020304" pitchFamily="18" charset="0"/>
                <a:ea typeface="Times New Roman" panose="02020603050405020304" pitchFamily="18" charset="0"/>
              </a:rPr>
              <a:t>Tác động đối với chính phủ:</a:t>
            </a:r>
            <a:endParaRPr lang="en-US" sz="2200"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4A53D7F3-3D09-4823-90D8-B83CF612968F}"/>
              </a:ext>
            </a:extLst>
          </p:cNvPr>
          <p:cNvSpPr/>
          <p:nvPr/>
        </p:nvSpPr>
        <p:spPr>
          <a:xfrm>
            <a:off x="7205472" y="2004442"/>
            <a:ext cx="4376928" cy="2266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v"/>
            </a:pPr>
            <a:r>
              <a:rPr lang="vi-VN" sz="2200" dirty="0">
                <a:solidFill>
                  <a:srgbClr val="222222"/>
                </a:solidFill>
                <a:latin typeface="Times New Roman" panose="02020603050405020304" pitchFamily="18" charset="0"/>
                <a:ea typeface="Times New Roman" panose="02020603050405020304" pitchFamily="18" charset="0"/>
              </a:rPr>
              <a:t>Đồng thời, các chính phủ cũng sở hữu sức mạnh về công nghệ để tăng cường sự lãnh đạo của mình đối với người dân dựa trên những hệ thống giám sát rộng rãi và khả năng điểu khiển hạ tầng số. </a:t>
            </a:r>
            <a:endParaRPr lang="en-US" sz="2200" dirty="0">
              <a:solidFill>
                <a:srgbClr val="222222"/>
              </a:solidFill>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
        <p:nvSpPr>
          <p:cNvPr id="2" name="Rectangle 1"/>
          <p:cNvSpPr/>
          <p:nvPr/>
        </p:nvSpPr>
        <p:spPr>
          <a:xfrm>
            <a:off x="365760" y="1941005"/>
            <a:ext cx="4157472" cy="2628284"/>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v"/>
            </a:pPr>
            <a:r>
              <a:rPr lang="vi-VN" sz="2200" dirty="0">
                <a:solidFill>
                  <a:srgbClr val="222222"/>
                </a:solidFill>
                <a:latin typeface="Times New Roman" panose="02020603050405020304" pitchFamily="18" charset="0"/>
                <a:ea typeface="Times New Roman" panose="02020603050405020304" pitchFamily="18" charset="0"/>
              </a:rPr>
              <a:t>Khi thế giới vật lý, số và sinh học đang tiếp tục xích lại gần nhau hơn thì công nghệ và thiết bị sẽ ngày càng cho phép người dân tiếp cận gần hơn tới chính phủ để nêu ý kiến, cùng phối hợp hoạt động.</a:t>
            </a:r>
            <a:endParaRPr lang="en-US" sz="2200" dirty="0">
              <a:solidFill>
                <a:srgbClr val="222222"/>
              </a:solidFill>
              <a:latin typeface="Times New Roman" panose="02020603050405020304" pitchFamily="18" charset="0"/>
              <a:ea typeface="Times New Roman" panose="02020603050405020304" pitchFamily="18" charset="0"/>
            </a:endParaRPr>
          </a:p>
        </p:txBody>
      </p:sp>
      <p:sp>
        <p:nvSpPr>
          <p:cNvPr id="7" name="Left-Right Arrow 6"/>
          <p:cNvSpPr/>
          <p:nvPr/>
        </p:nvSpPr>
        <p:spPr>
          <a:xfrm>
            <a:off x="5021929" y="2438400"/>
            <a:ext cx="1926336" cy="1146048"/>
          </a:xfrm>
          <a:prstGeom prst="lef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7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up)">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791399-18AA-46B7-B141-875A65B78A22}"/>
              </a:ext>
            </a:extLst>
          </p:cNvPr>
          <p:cNvSpPr/>
          <p:nvPr/>
        </p:nvSpPr>
        <p:spPr>
          <a:xfrm>
            <a:off x="2452936" y="850729"/>
            <a:ext cx="11202104" cy="430887"/>
          </a:xfrm>
          <a:prstGeom prst="rect">
            <a:avLst/>
          </a:prstGeom>
        </p:spPr>
        <p:txBody>
          <a:bodyPr wrap="square">
            <a:spAutoFit/>
          </a:bodyPr>
          <a:lstStyle/>
          <a:p>
            <a:pPr lvl="1"/>
            <a:r>
              <a:rPr lang="en-US" sz="2200" b="1" dirty="0">
                <a:solidFill>
                  <a:srgbClr val="FF0000"/>
                </a:solidFill>
                <a:latin typeface="Times New Roman" panose="02020603050405020304" pitchFamily="18" charset="0"/>
                <a:cs typeface="Times New Roman" panose="02020603050405020304" pitchFamily="18" charset="0"/>
              </a:rPr>
              <a:t>1.4  </a:t>
            </a:r>
            <a:r>
              <a:rPr lang="vi-VN" sz="2200" b="1" dirty="0">
                <a:solidFill>
                  <a:srgbClr val="FF0000"/>
                </a:solidFill>
                <a:latin typeface="Times New Roman" panose="02020603050405020304" pitchFamily="18" charset="0"/>
                <a:cs typeface="Times New Roman" panose="02020603050405020304" pitchFamily="18" charset="0"/>
              </a:rPr>
              <a:t>TẦM ẢNH HƯỞNG CỦA CUỘC CMCN 4.0 </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40A8C00-EF6A-451F-9463-EC583A57103B}"/>
              </a:ext>
            </a:extLst>
          </p:cNvPr>
          <p:cNvSpPr/>
          <p:nvPr/>
        </p:nvSpPr>
        <p:spPr>
          <a:xfrm>
            <a:off x="3165272" y="1334185"/>
            <a:ext cx="5436104" cy="430887"/>
          </a:xfrm>
          <a:prstGeom prst="rect">
            <a:avLst/>
          </a:prstGeom>
        </p:spPr>
        <p:txBody>
          <a:bodyPr wrap="none">
            <a:spAutoFit/>
          </a:bodyPr>
          <a:lstStyle/>
          <a:p>
            <a:pPr lvl="0"/>
            <a:r>
              <a:rPr lang="vi-VN" sz="2200" b="1" dirty="0">
                <a:solidFill>
                  <a:schemeClr val="accent1">
                    <a:lumMod val="50000"/>
                  </a:schemeClr>
                </a:solidFill>
                <a:latin typeface="Times New Roman" panose="02020603050405020304" pitchFamily="18" charset="0"/>
                <a:cs typeface="Times New Roman" panose="02020603050405020304" pitchFamily="18" charset="0"/>
              </a:rPr>
              <a:t>Xu thế phát triển công nghệ với CMCN 4.0 </a:t>
            </a:r>
            <a:endParaRPr lang="en-US" sz="2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6456D63-5C4A-4252-8BD8-5C320B1709C1}"/>
              </a:ext>
            </a:extLst>
          </p:cNvPr>
          <p:cNvSpPr/>
          <p:nvPr/>
        </p:nvSpPr>
        <p:spPr>
          <a:xfrm>
            <a:off x="737061" y="1921609"/>
            <a:ext cx="10235738" cy="816890"/>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v"/>
            </a:pPr>
            <a:r>
              <a:rPr lang="vi-VN" sz="2200" dirty="0">
                <a:solidFill>
                  <a:srgbClr val="000000"/>
                </a:solidFill>
                <a:latin typeface="Times New Roman" panose="02020603050405020304" pitchFamily="18" charset="0"/>
                <a:ea typeface="Times New Roman" panose="02020603050405020304" pitchFamily="18" charset="0"/>
              </a:rPr>
              <a:t>Cuộc CMCN 4.0 đang diễn ra từ những năm 2000 gọi là cuộc cách mạng số, là xu hướng hiện thời trong việc tự động hóa và trao đổi dữ liệu trong công nghệ sản xuất. </a:t>
            </a:r>
            <a:endParaRPr lang="en-US" sz="2200" dirty="0">
              <a:solidFill>
                <a:srgbClr val="222222"/>
              </a:solidFill>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8C0C9126-C318-41B9-9DB9-8E9A82819FD6}"/>
              </a:ext>
            </a:extLst>
          </p:cNvPr>
          <p:cNvSpPr/>
          <p:nvPr/>
        </p:nvSpPr>
        <p:spPr>
          <a:xfrm>
            <a:off x="793850" y="3268747"/>
            <a:ext cx="10178949" cy="1107996"/>
          </a:xfrm>
          <a:prstGeom prst="rect">
            <a:avLst/>
          </a:prstGeom>
        </p:spPr>
        <p:txBody>
          <a:bodyPr wrap="square">
            <a:spAutoFit/>
          </a:bodyPr>
          <a:lstStyle/>
          <a:p>
            <a:pPr marL="342900" indent="-342900" algn="just" fontAlgn="base">
              <a:buFont typeface="Wingdings" panose="05000000000000000000" pitchFamily="2" charset="2"/>
              <a:buChar char="v"/>
            </a:pPr>
            <a:r>
              <a:rPr lang="vi-VN" sz="2200" dirty="0">
                <a:latin typeface="Times New Roman" panose="02020603050405020304" pitchFamily="18" charset="0"/>
                <a:ea typeface="Times New Roman" panose="02020603050405020304" pitchFamily="18" charset="0"/>
              </a:rPr>
              <a:t>Năm 2016. PwC thực hiện khảo sát có tên “Công nghiệp 4.0: Xây dựng công ty kỹ thuật số”. Phạm vi là 2.000 công ty trên 26 quốc gia. </a:t>
            </a:r>
            <a:endParaRPr lang="en-US" sz="2200" dirty="0">
              <a:latin typeface="Times New Roman" panose="02020603050405020304" pitchFamily="18" charset="0"/>
              <a:ea typeface="Times New Roman" panose="02020603050405020304" pitchFamily="18" charset="0"/>
            </a:endParaRPr>
          </a:p>
          <a:p>
            <a:pPr algn="just" fontAlgn="base"/>
            <a:endParaRPr lang="en-US" sz="2200" dirty="0">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6C56302A-F6CD-4564-AF54-333E4A84BBF7}"/>
              </a:ext>
            </a:extLst>
          </p:cNvPr>
          <p:cNvSpPr/>
          <p:nvPr/>
        </p:nvSpPr>
        <p:spPr>
          <a:xfrm>
            <a:off x="793850" y="4481880"/>
            <a:ext cx="10178949" cy="1107996"/>
          </a:xfrm>
          <a:prstGeom prst="rect">
            <a:avLst/>
          </a:prstGeom>
        </p:spPr>
        <p:txBody>
          <a:bodyPr wrap="square">
            <a:spAutoFit/>
          </a:bodyPr>
          <a:lstStyle/>
          <a:p>
            <a:pPr marL="342900" indent="-342900" algn="just" fontAlgn="base">
              <a:buFont typeface="Wingdings" panose="05000000000000000000" pitchFamily="2" charset="2"/>
              <a:buChar char="v"/>
            </a:pPr>
            <a:r>
              <a:rPr lang="vi-VN" sz="2200" dirty="0">
                <a:latin typeface="Times New Roman" panose="02020603050405020304" pitchFamily="18" charset="0"/>
                <a:ea typeface="Times New Roman" panose="02020603050405020304" pitchFamily="18" charset="0"/>
              </a:rPr>
              <a:t>Nghiên cứu cho thấy có nhiều ích lợi mà công nghiệp 4.0 sẽ mang lại cho công ty trong khu vực châu Á, như tăng doanh thu (39%), tăng hiệu quả sản xuất (68%) và giảm chi phí (57%).</a:t>
            </a:r>
            <a:endParaRPr lang="en-US" sz="2200" dirty="0">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317383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791399-18AA-46B7-B141-875A65B78A22}"/>
              </a:ext>
            </a:extLst>
          </p:cNvPr>
          <p:cNvSpPr/>
          <p:nvPr/>
        </p:nvSpPr>
        <p:spPr>
          <a:xfrm>
            <a:off x="2623624" y="764632"/>
            <a:ext cx="11202104" cy="430887"/>
          </a:xfrm>
          <a:prstGeom prst="rect">
            <a:avLst/>
          </a:prstGeom>
        </p:spPr>
        <p:txBody>
          <a:bodyPr wrap="square">
            <a:spAutoFit/>
          </a:bodyPr>
          <a:lstStyle/>
          <a:p>
            <a:pPr lvl="1"/>
            <a:r>
              <a:rPr lang="en-US" sz="2200" b="1" dirty="0">
                <a:solidFill>
                  <a:srgbClr val="FF0000"/>
                </a:solidFill>
                <a:latin typeface="Times New Roman" panose="02020603050405020304" pitchFamily="18" charset="0"/>
                <a:cs typeface="Times New Roman" panose="02020603050405020304" pitchFamily="18" charset="0"/>
              </a:rPr>
              <a:t>1.4  </a:t>
            </a:r>
            <a:r>
              <a:rPr lang="vi-VN" sz="2200" b="1" dirty="0">
                <a:solidFill>
                  <a:srgbClr val="FF0000"/>
                </a:solidFill>
                <a:latin typeface="Times New Roman" panose="02020603050405020304" pitchFamily="18" charset="0"/>
                <a:cs typeface="Times New Roman" panose="02020603050405020304" pitchFamily="18" charset="0"/>
              </a:rPr>
              <a:t>TẦM ẢNH HƯỞNG CỦA CUỘC CMCN 4.0 </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40A8C00-EF6A-451F-9463-EC583A57103B}"/>
              </a:ext>
            </a:extLst>
          </p:cNvPr>
          <p:cNvSpPr/>
          <p:nvPr/>
        </p:nvSpPr>
        <p:spPr>
          <a:xfrm>
            <a:off x="3154965" y="1195519"/>
            <a:ext cx="6721712" cy="430887"/>
          </a:xfrm>
          <a:prstGeom prst="rect">
            <a:avLst/>
          </a:prstGeom>
        </p:spPr>
        <p:txBody>
          <a:bodyPr wrap="none">
            <a:spAutoFit/>
          </a:bodyPr>
          <a:lstStyle/>
          <a:p>
            <a:pPr lvl="0" fontAlgn="base"/>
            <a:r>
              <a:rPr lang="vi-VN" sz="2200" b="1" dirty="0">
                <a:solidFill>
                  <a:schemeClr val="accent1">
                    <a:lumMod val="50000"/>
                  </a:schemeClr>
                </a:solidFill>
                <a:latin typeface="Times New Roman" panose="02020603050405020304" pitchFamily="18" charset="0"/>
                <a:cs typeface="Times New Roman" panose="02020603050405020304" pitchFamily="18" charset="0"/>
              </a:rPr>
              <a:t>Tác động của CMCN 4.0 với mô hình dạy học hiện đại</a:t>
            </a:r>
            <a:endParaRPr lang="en-US" sz="2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C84DCD5-061F-43F8-BA82-5D8397EA43F4}"/>
              </a:ext>
            </a:extLst>
          </p:cNvPr>
          <p:cNvSpPr/>
          <p:nvPr/>
        </p:nvSpPr>
        <p:spPr>
          <a:xfrm>
            <a:off x="20307" y="1632426"/>
            <a:ext cx="5737975" cy="1785104"/>
          </a:xfrm>
          <a:prstGeom prst="rect">
            <a:avLst/>
          </a:prstGeom>
        </p:spPr>
        <p:txBody>
          <a:bodyPr wrap="square">
            <a:spAutoFit/>
          </a:bodyPr>
          <a:lstStyle/>
          <a:p>
            <a:pPr marL="342900" indent="-342900" algn="just" fontAlgn="base">
              <a:buFont typeface="Wingdings" panose="05000000000000000000" pitchFamily="2" charset="2"/>
              <a:buChar char="ü"/>
            </a:pPr>
            <a:r>
              <a:rPr lang="en-US" sz="2200" dirty="0">
                <a:latin typeface="Times New Roman" panose="02020603050405020304" pitchFamily="18" charset="0"/>
                <a:ea typeface="Times New Roman" panose="02020603050405020304" pitchFamily="18" charset="0"/>
              </a:rPr>
              <a:t>S</a:t>
            </a:r>
            <a:r>
              <a:rPr lang="vi-VN" sz="2200" dirty="0">
                <a:latin typeface="Times New Roman" panose="02020603050405020304" pitchFamily="18" charset="0"/>
                <a:ea typeface="Times New Roman" panose="02020603050405020304" pitchFamily="18" charset="0"/>
              </a:rPr>
              <a:t>ự kết nối giữa thế giới thật và ảo thông qua phần mềm CNTT, kĩ thuật số và kết nối mạng, do vậy kiến thức và kĩ năng về CNTT và kĩ thuật số có vai trò rất quan trọng đối với nhà thiết kế bài học và người học trong GD-ĐT.</a:t>
            </a:r>
            <a:endParaRPr lang="en-US" sz="2200" dirty="0">
              <a:effectLst/>
              <a:latin typeface="Times New Roman" panose="02020603050405020304" pitchFamily="18" charset="0"/>
              <a:ea typeface="Times New Roman" panose="02020603050405020304" pitchFamily="18" charset="0"/>
            </a:endParaRPr>
          </a:p>
        </p:txBody>
      </p:sp>
      <p:pic>
        <p:nvPicPr>
          <p:cNvPr id="6" name="Picture 5" descr="Image result for cÃ´ng nghá» 4.0 trong giÃ¡o dá»¥c">
            <a:extLst>
              <a:ext uri="{FF2B5EF4-FFF2-40B4-BE49-F238E27FC236}">
                <a16:creationId xmlns:a16="http://schemas.microsoft.com/office/drawing/2014/main" id="{9BAFC7B0-FFD7-48B8-A467-D2DA467FD5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13227" y="1632426"/>
            <a:ext cx="5737975" cy="2313305"/>
          </a:xfrm>
          <a:prstGeom prst="rect">
            <a:avLst/>
          </a:prstGeom>
          <a:noFill/>
          <a:ln>
            <a:noFill/>
          </a:ln>
        </p:spPr>
      </p:pic>
      <p:sp>
        <p:nvSpPr>
          <p:cNvPr id="7" name="Rectangle 6">
            <a:extLst>
              <a:ext uri="{FF2B5EF4-FFF2-40B4-BE49-F238E27FC236}">
                <a16:creationId xmlns:a16="http://schemas.microsoft.com/office/drawing/2014/main" id="{BA1F061C-788B-432C-949C-DB5CA873005F}"/>
              </a:ext>
            </a:extLst>
          </p:cNvPr>
          <p:cNvSpPr/>
          <p:nvPr/>
        </p:nvSpPr>
        <p:spPr>
          <a:xfrm>
            <a:off x="6886127" y="3909616"/>
            <a:ext cx="4192173" cy="352789"/>
          </a:xfrm>
          <a:prstGeom prst="rect">
            <a:avLst/>
          </a:prstGeom>
        </p:spPr>
        <p:txBody>
          <a:bodyPr wrap="none">
            <a:spAutoFit/>
          </a:bodyPr>
          <a:lstStyle/>
          <a:p>
            <a:pPr marL="457200" marR="0" indent="0" algn="ctr">
              <a:lnSpc>
                <a:spcPct val="115000"/>
              </a:lnSpc>
              <a:spcBef>
                <a:spcPts val="0"/>
              </a:spcBef>
              <a:spcAft>
                <a:spcPts val="1000"/>
              </a:spcAft>
            </a:pPr>
            <a:r>
              <a:rPr lang="vi-VN" sz="1600" b="1" i="1" dirty="0">
                <a:solidFill>
                  <a:srgbClr val="222222"/>
                </a:solidFill>
                <a:latin typeface="Times New Roman" panose="02020603050405020304" pitchFamily="18" charset="0"/>
                <a:ea typeface="Times New Roman" panose="02020603050405020304" pitchFamily="18" charset="0"/>
              </a:rPr>
              <a:t>Ứng dụng công nghiệp 4.0 trong giáo dục</a:t>
            </a:r>
            <a:endParaRPr lang="en-US" b="1" dirty="0">
              <a:solidFill>
                <a:srgbClr val="222222"/>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7F2472C5-208F-405A-B66B-DF6996B748E3}"/>
              </a:ext>
            </a:extLst>
          </p:cNvPr>
          <p:cNvPicPr/>
          <p:nvPr/>
        </p:nvPicPr>
        <p:blipFill>
          <a:blip r:embed="rId3">
            <a:extLst>
              <a:ext uri="{28A0092B-C50C-407E-A947-70E740481C1C}">
                <a14:useLocalDpi xmlns:a14="http://schemas.microsoft.com/office/drawing/2010/main" val="0"/>
              </a:ext>
            </a:extLst>
          </a:blip>
          <a:stretch>
            <a:fillRect/>
          </a:stretch>
        </p:blipFill>
        <p:spPr>
          <a:xfrm>
            <a:off x="57677" y="3661817"/>
            <a:ext cx="5663233" cy="2896055"/>
          </a:xfrm>
          <a:prstGeom prst="rect">
            <a:avLst/>
          </a:prstGeom>
        </p:spPr>
      </p:pic>
      <p:sp>
        <p:nvSpPr>
          <p:cNvPr id="9" name="Rectangle 8">
            <a:extLst>
              <a:ext uri="{FF2B5EF4-FFF2-40B4-BE49-F238E27FC236}">
                <a16:creationId xmlns:a16="http://schemas.microsoft.com/office/drawing/2014/main" id="{AC142950-A6D1-4AF4-A0EF-29C546F338E4}"/>
              </a:ext>
            </a:extLst>
          </p:cNvPr>
          <p:cNvSpPr/>
          <p:nvPr/>
        </p:nvSpPr>
        <p:spPr>
          <a:xfrm>
            <a:off x="5843626" y="4351772"/>
            <a:ext cx="6096000" cy="2123658"/>
          </a:xfrm>
          <a:prstGeom prst="rect">
            <a:avLst/>
          </a:prstGeom>
        </p:spPr>
        <p:txBody>
          <a:bodyPr>
            <a:spAutoFit/>
          </a:bodyPr>
          <a:lstStyle/>
          <a:p>
            <a:pPr marL="342900" indent="-342900" algn="just">
              <a:buFont typeface="Wingdings" panose="05000000000000000000" pitchFamily="2" charset="2"/>
              <a:buChar char="ü"/>
            </a:pPr>
            <a:r>
              <a:rPr lang="vi-VN" sz="2200" dirty="0">
                <a:solidFill>
                  <a:srgbClr val="222222"/>
                </a:solidFill>
                <a:latin typeface="Times New Roman" panose="02020603050405020304" pitchFamily="18" charset="0"/>
                <a:ea typeface="Times New Roman" panose="02020603050405020304" pitchFamily="18" charset="0"/>
              </a:rPr>
              <a:t>Điều này thúc đẩy đội ngũ người dạy xâm nhập thực tế</a:t>
            </a:r>
            <a:r>
              <a:rPr lang="en-US" sz="2200" dirty="0">
                <a:solidFill>
                  <a:srgbClr val="222222"/>
                </a:solidFill>
                <a:latin typeface="Times New Roman" panose="02020603050405020304" pitchFamily="18" charset="0"/>
                <a:ea typeface="Times New Roman" panose="02020603050405020304" pitchFamily="18" charset="0"/>
              </a:rPr>
              <a:t>, </a:t>
            </a:r>
            <a:r>
              <a:rPr lang="en-US" sz="2200" dirty="0" err="1">
                <a:solidFill>
                  <a:srgbClr val="222222"/>
                </a:solidFill>
                <a:latin typeface="Times New Roman" panose="02020603050405020304" pitchFamily="18" charset="0"/>
                <a:ea typeface="Times New Roman" panose="02020603050405020304" pitchFamily="18" charset="0"/>
              </a:rPr>
              <a:t>áp</a:t>
            </a:r>
            <a:r>
              <a:rPr lang="en-US" sz="2200" dirty="0">
                <a:solidFill>
                  <a:srgbClr val="222222"/>
                </a:solidFill>
                <a:latin typeface="Times New Roman" panose="02020603050405020304" pitchFamily="18" charset="0"/>
                <a:ea typeface="Times New Roman" panose="02020603050405020304" pitchFamily="18" charset="0"/>
              </a:rPr>
              <a:t> </a:t>
            </a:r>
            <a:r>
              <a:rPr lang="en-US" sz="2200" dirty="0" err="1">
                <a:solidFill>
                  <a:srgbClr val="222222"/>
                </a:solidFill>
                <a:latin typeface="Times New Roman" panose="02020603050405020304" pitchFamily="18" charset="0"/>
                <a:ea typeface="Times New Roman" panose="02020603050405020304" pitchFamily="18" charset="0"/>
              </a:rPr>
              <a:t>dụng</a:t>
            </a:r>
            <a:r>
              <a:rPr lang="en-US" sz="2200" dirty="0">
                <a:solidFill>
                  <a:srgbClr val="222222"/>
                </a:solidFill>
                <a:latin typeface="Times New Roman" panose="02020603050405020304" pitchFamily="18" charset="0"/>
                <a:ea typeface="Times New Roman" panose="02020603050405020304" pitchFamily="18" charset="0"/>
              </a:rPr>
              <a:t> CN 4.0 </a:t>
            </a:r>
            <a:r>
              <a:rPr lang="en-US" sz="2200" dirty="0" err="1">
                <a:solidFill>
                  <a:srgbClr val="222222"/>
                </a:solidFill>
                <a:latin typeface="Times New Roman" panose="02020603050405020304" pitchFamily="18" charset="0"/>
                <a:ea typeface="Times New Roman" panose="02020603050405020304" pitchFamily="18" charset="0"/>
              </a:rPr>
              <a:t>vào</a:t>
            </a:r>
            <a:r>
              <a:rPr lang="en-US" sz="2200" dirty="0">
                <a:solidFill>
                  <a:srgbClr val="222222"/>
                </a:solidFill>
                <a:latin typeface="Times New Roman" panose="02020603050405020304" pitchFamily="18" charset="0"/>
                <a:ea typeface="Times New Roman" panose="02020603050405020304" pitchFamily="18" charset="0"/>
              </a:rPr>
              <a:t> </a:t>
            </a:r>
            <a:r>
              <a:rPr lang="en-US" sz="2200" dirty="0" err="1">
                <a:solidFill>
                  <a:srgbClr val="222222"/>
                </a:solidFill>
                <a:latin typeface="Times New Roman" panose="02020603050405020304" pitchFamily="18" charset="0"/>
                <a:ea typeface="Times New Roman" panose="02020603050405020304" pitchFamily="18" charset="0"/>
              </a:rPr>
              <a:t>giảng</a:t>
            </a:r>
            <a:r>
              <a:rPr lang="en-US" sz="2200" dirty="0">
                <a:solidFill>
                  <a:srgbClr val="222222"/>
                </a:solidFill>
                <a:latin typeface="Times New Roman" panose="02020603050405020304" pitchFamily="18" charset="0"/>
                <a:ea typeface="Times New Roman" panose="02020603050405020304" pitchFamily="18" charset="0"/>
              </a:rPr>
              <a:t> </a:t>
            </a:r>
            <a:r>
              <a:rPr lang="en-US" sz="2200" dirty="0" err="1">
                <a:solidFill>
                  <a:srgbClr val="222222"/>
                </a:solidFill>
                <a:latin typeface="Times New Roman" panose="02020603050405020304" pitchFamily="18" charset="0"/>
                <a:ea typeface="Times New Roman" panose="02020603050405020304" pitchFamily="18" charset="0"/>
              </a:rPr>
              <a:t>dạy</a:t>
            </a:r>
            <a:r>
              <a:rPr lang="vi-VN" sz="2200" dirty="0">
                <a:solidFill>
                  <a:srgbClr val="222222"/>
                </a:solidFill>
                <a:latin typeface="Times New Roman" panose="02020603050405020304" pitchFamily="18" charset="0"/>
                <a:ea typeface="Times New Roman" panose="02020603050405020304" pitchFamily="18" charset="0"/>
              </a:rPr>
              <a:t> để hướng dẫn người học góp phần tăng tính ứng dụng, hữu dụng của người học thích ứng với sự thay đổi nhanh chóng trong môi trường sản xuất dưới tác động của CMCN 4.0.</a:t>
            </a:r>
            <a:endParaRPr lang="en-US" sz="2200" dirty="0">
              <a:solidFill>
                <a:srgbClr val="222222"/>
              </a:solidFill>
              <a:latin typeface="Times New Roman" panose="02020603050405020304" pitchFamily="18" charset="0"/>
              <a:ea typeface="Times New Roman" panose="02020603050405020304" pitchFamily="18" charset="0"/>
            </a:endParaRPr>
          </a:p>
        </p:txBody>
      </p:sp>
      <p:sp>
        <p:nvSpPr>
          <p:cNvPr id="11" name="Rectangle 10">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86113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491145" y="3061698"/>
            <a:ext cx="4859022" cy="584775"/>
          </a:xfrm>
          <a:prstGeom prst="rect">
            <a:avLst/>
          </a:prstGeom>
          <a:noFill/>
        </p:spPr>
        <p:txBody>
          <a:bodyPr wrap="none" rtlCol="0">
            <a:spAutoFit/>
          </a:bodyPr>
          <a:lstStyle/>
          <a:p>
            <a:r>
              <a:rPr lang="en-US" sz="1600" kern="0" dirty="0">
                <a:solidFill>
                  <a:prstClr val="black"/>
                </a:solidFill>
                <a:latin typeface="Times New Roman" panose="02020603050405020304" pitchFamily="18" charset="0"/>
                <a:ea typeface="Times New Roman" panose="02020603050405020304" pitchFamily="18" charset="0"/>
              </a:rPr>
              <a:t>CÁC CUỘC CÁCH MẠNG CÔNG NGHIỆP ĐỜI ĐẦU</a:t>
            </a:r>
          </a:p>
          <a:p>
            <a:endParaRPr lang="en-US" sz="1600" dirty="0">
              <a:solidFill>
                <a:prstClr val="black"/>
              </a:solidFill>
            </a:endParaRPr>
          </a:p>
        </p:txBody>
      </p:sp>
      <p:pic>
        <p:nvPicPr>
          <p:cNvPr id="1026" name="Picture 2" descr="Káº¿t quáº£ hÃ¬nh áº£nh cho click chuá»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6997" y="3943441"/>
            <a:ext cx="708535" cy="51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8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750" fill="hold"/>
                                        <p:tgtEl>
                                          <p:spTgt spid="1026"/>
                                        </p:tgtEl>
                                        <p:attrNameLst>
                                          <p:attrName>ppt_x</p:attrName>
                                        </p:attrNameLst>
                                      </p:cBhvr>
                                      <p:tavLst>
                                        <p:tav tm="0">
                                          <p:val>
                                            <p:strVal val="1+#ppt_w/2"/>
                                          </p:val>
                                        </p:tav>
                                        <p:tav tm="100000">
                                          <p:val>
                                            <p:strVal val="#ppt_x"/>
                                          </p:val>
                                        </p:tav>
                                      </p:tavLst>
                                    </p:anim>
                                    <p:anim calcmode="lin" valueType="num">
                                      <p:cBhvr additive="base">
                                        <p:cTn id="13" dur="75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791399-18AA-46B7-B141-875A65B78A22}"/>
              </a:ext>
            </a:extLst>
          </p:cNvPr>
          <p:cNvSpPr/>
          <p:nvPr/>
        </p:nvSpPr>
        <p:spPr>
          <a:xfrm>
            <a:off x="2733352" y="786381"/>
            <a:ext cx="11202104" cy="430887"/>
          </a:xfrm>
          <a:prstGeom prst="rect">
            <a:avLst/>
          </a:prstGeom>
        </p:spPr>
        <p:txBody>
          <a:bodyPr wrap="square">
            <a:spAutoFit/>
          </a:bodyPr>
          <a:lstStyle/>
          <a:p>
            <a:pPr lvl="1"/>
            <a:r>
              <a:rPr lang="en-US" sz="2200" b="1" dirty="0">
                <a:solidFill>
                  <a:srgbClr val="FF0000"/>
                </a:solidFill>
                <a:latin typeface="Times New Roman" panose="02020603050405020304" pitchFamily="18" charset="0"/>
                <a:cs typeface="Times New Roman" panose="02020603050405020304" pitchFamily="18" charset="0"/>
              </a:rPr>
              <a:t>1.4  </a:t>
            </a:r>
            <a:r>
              <a:rPr lang="vi-VN" sz="2200" b="1" dirty="0">
                <a:solidFill>
                  <a:srgbClr val="FF0000"/>
                </a:solidFill>
                <a:latin typeface="Times New Roman" panose="02020603050405020304" pitchFamily="18" charset="0"/>
                <a:cs typeface="Times New Roman" panose="02020603050405020304" pitchFamily="18" charset="0"/>
              </a:rPr>
              <a:t>TẦM ẢNH HƯỞNG CỦA CUỘC CMCN 4.0 </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40A8C00-EF6A-451F-9463-EC583A57103B}"/>
              </a:ext>
            </a:extLst>
          </p:cNvPr>
          <p:cNvSpPr/>
          <p:nvPr/>
        </p:nvSpPr>
        <p:spPr>
          <a:xfrm>
            <a:off x="3149502" y="1147499"/>
            <a:ext cx="6721712" cy="430887"/>
          </a:xfrm>
          <a:prstGeom prst="rect">
            <a:avLst/>
          </a:prstGeom>
        </p:spPr>
        <p:txBody>
          <a:bodyPr wrap="none">
            <a:spAutoFit/>
          </a:bodyPr>
          <a:lstStyle/>
          <a:p>
            <a:pPr lvl="0" fontAlgn="base"/>
            <a:r>
              <a:rPr lang="vi-VN" sz="2200" b="1" dirty="0">
                <a:solidFill>
                  <a:schemeClr val="accent1">
                    <a:lumMod val="50000"/>
                  </a:schemeClr>
                </a:solidFill>
                <a:latin typeface="Times New Roman" panose="02020603050405020304" pitchFamily="18" charset="0"/>
                <a:cs typeface="Times New Roman" panose="02020603050405020304" pitchFamily="18" charset="0"/>
              </a:rPr>
              <a:t>Tác động của CMCN 4.0 với mô hình dạy học hiện đại</a:t>
            </a:r>
            <a:endParaRPr lang="en-US" sz="2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D695192-EB6D-4D1C-92CC-250D01DB2948}"/>
              </a:ext>
            </a:extLst>
          </p:cNvPr>
          <p:cNvSpPr/>
          <p:nvPr/>
        </p:nvSpPr>
        <p:spPr>
          <a:xfrm>
            <a:off x="285979" y="1653519"/>
            <a:ext cx="5556329" cy="430246"/>
          </a:xfrm>
          <a:prstGeom prst="rect">
            <a:avLst/>
          </a:prstGeom>
        </p:spPr>
        <p:txBody>
          <a:bodyPr wrap="none">
            <a:spAutoFit/>
          </a:bodyPr>
          <a:lstStyle/>
          <a:p>
            <a:pPr marL="342900" marR="0" lvl="0" indent="-342900">
              <a:lnSpc>
                <a:spcPct val="107000"/>
              </a:lnSpc>
              <a:spcBef>
                <a:spcPts val="0"/>
              </a:spcBef>
              <a:spcAft>
                <a:spcPts val="800"/>
              </a:spcAft>
              <a:buFont typeface="Symbol" panose="05050102010706020507" pitchFamily="18" charset="2"/>
              <a:buChar char=""/>
            </a:pPr>
            <a:r>
              <a:rPr lang="vi-VN" sz="2200" b="1" dirty="0">
                <a:solidFill>
                  <a:srgbClr val="222222"/>
                </a:solidFill>
                <a:latin typeface="Times New Roman" panose="02020603050405020304" pitchFamily="18" charset="0"/>
                <a:ea typeface="Arial" panose="020B0604020202020204" pitchFamily="34" charset="0"/>
              </a:rPr>
              <a:t>Giáo dục trực tuyến - Mô hình tiềm năng </a:t>
            </a:r>
            <a:endParaRPr lang="en-US" sz="2200" dirty="0">
              <a:solidFill>
                <a:srgbClr val="222222"/>
              </a:solidFill>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BF3ACBDD-0CAE-4D6D-85C6-0C888FB4AE44}"/>
              </a:ext>
            </a:extLst>
          </p:cNvPr>
          <p:cNvSpPr/>
          <p:nvPr/>
        </p:nvSpPr>
        <p:spPr>
          <a:xfrm>
            <a:off x="101502" y="2083765"/>
            <a:ext cx="6096000" cy="1879361"/>
          </a:xfrm>
          <a:prstGeom prst="rect">
            <a:avLst/>
          </a:prstGeom>
        </p:spPr>
        <p:txBody>
          <a:bodyPr>
            <a:spAutoFit/>
          </a:bodyPr>
          <a:lstStyle/>
          <a:p>
            <a:pPr indent="457200" algn="just">
              <a:lnSpc>
                <a:spcPct val="107000"/>
              </a:lnSpc>
              <a:spcAft>
                <a:spcPts val="800"/>
              </a:spcAft>
            </a:pPr>
            <a:r>
              <a:rPr lang="en-US" sz="2200" dirty="0">
                <a:solidFill>
                  <a:srgbClr val="222222"/>
                </a:solidFill>
                <a:latin typeface="Times New Roman" panose="02020603050405020304" pitchFamily="18" charset="0"/>
                <a:ea typeface="Arial" panose="020B0604020202020204" pitchFamily="34" charset="0"/>
              </a:rPr>
              <a:t>	</a:t>
            </a:r>
            <a:r>
              <a:rPr lang="vi-VN" sz="2200" dirty="0">
                <a:solidFill>
                  <a:srgbClr val="222222"/>
                </a:solidFill>
                <a:latin typeface="Times New Roman" panose="02020603050405020304" pitchFamily="18" charset="0"/>
                <a:ea typeface="Arial" panose="020B0604020202020204" pitchFamily="34" charset="0"/>
              </a:rPr>
              <a:t>Sự ra đời của internet cùng với bước ngoặt của cuộc CMCN 4.0, giáo dục trực tuyến có thể xóa đi mọi rào cản. Bất cứ ai có kiến thức, khả năng truyền đạt tốt đều có thể trở thành người đi dạy và bất cứ ai có nhu cầu học tập đều có thể đi học. </a:t>
            </a:r>
            <a:endParaRPr lang="en-US" sz="2200" dirty="0">
              <a:solidFill>
                <a:srgbClr val="222222"/>
              </a:solidFill>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2B1A5752-585D-45E9-BF5F-A9A58E08E64D}"/>
              </a:ext>
            </a:extLst>
          </p:cNvPr>
          <p:cNvSpPr/>
          <p:nvPr/>
        </p:nvSpPr>
        <p:spPr>
          <a:xfrm>
            <a:off x="101502" y="4038259"/>
            <a:ext cx="6104556" cy="430246"/>
          </a:xfrm>
          <a:prstGeom prst="rect">
            <a:avLst/>
          </a:prstGeom>
        </p:spPr>
        <p:txBody>
          <a:bodyPr wrap="none">
            <a:spAutoFit/>
          </a:bodyPr>
          <a:lstStyle/>
          <a:p>
            <a:pPr marL="342900" marR="0" lvl="0" indent="-342900">
              <a:lnSpc>
                <a:spcPct val="107000"/>
              </a:lnSpc>
              <a:spcBef>
                <a:spcPts val="0"/>
              </a:spcBef>
              <a:spcAft>
                <a:spcPts val="800"/>
              </a:spcAft>
              <a:buFont typeface="Symbol" panose="05050102010706020507" pitchFamily="18" charset="2"/>
              <a:buChar char=""/>
            </a:pPr>
            <a:r>
              <a:rPr lang="vi-VN" sz="2200" b="1" dirty="0">
                <a:solidFill>
                  <a:srgbClr val="222222"/>
                </a:solidFill>
                <a:latin typeface="Times New Roman" panose="02020603050405020304" pitchFamily="18" charset="0"/>
                <a:ea typeface="Arial" panose="020B0604020202020204" pitchFamily="34" charset="0"/>
              </a:rPr>
              <a:t>Thời cơ và thách thức với giáo dục trực tuyến </a:t>
            </a:r>
            <a:endParaRPr lang="en-US" sz="2200" dirty="0">
              <a:solidFill>
                <a:srgbClr val="222222"/>
              </a:solidFill>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022BC4E8-5C0B-4896-A19D-EA719C359A92}"/>
              </a:ext>
            </a:extLst>
          </p:cNvPr>
          <p:cNvPicPr/>
          <p:nvPr/>
        </p:nvPicPr>
        <p:blipFill>
          <a:blip r:embed="rId2">
            <a:extLst>
              <a:ext uri="{28A0092B-C50C-407E-A947-70E740481C1C}">
                <a14:useLocalDpi xmlns:a14="http://schemas.microsoft.com/office/drawing/2010/main" val="0"/>
              </a:ext>
            </a:extLst>
          </a:blip>
          <a:stretch>
            <a:fillRect/>
          </a:stretch>
        </p:blipFill>
        <p:spPr>
          <a:xfrm>
            <a:off x="6715414" y="1832609"/>
            <a:ext cx="4939030" cy="3757267"/>
          </a:xfrm>
          <a:prstGeom prst="rect">
            <a:avLst/>
          </a:prstGeom>
        </p:spPr>
      </p:pic>
      <p:sp>
        <p:nvSpPr>
          <p:cNvPr id="9" name="Rectangle 8">
            <a:extLst>
              <a:ext uri="{FF2B5EF4-FFF2-40B4-BE49-F238E27FC236}">
                <a16:creationId xmlns:a16="http://schemas.microsoft.com/office/drawing/2014/main" id="{0271DE84-864F-4D9A-BC44-A9850746559B}"/>
              </a:ext>
            </a:extLst>
          </p:cNvPr>
          <p:cNvSpPr/>
          <p:nvPr/>
        </p:nvSpPr>
        <p:spPr>
          <a:xfrm>
            <a:off x="7371604" y="5659721"/>
            <a:ext cx="3344890" cy="388696"/>
          </a:xfrm>
          <a:prstGeom prst="rect">
            <a:avLst/>
          </a:prstGeom>
        </p:spPr>
        <p:txBody>
          <a:bodyPr wrap="none">
            <a:spAutoFit/>
          </a:bodyPr>
          <a:lstStyle/>
          <a:p>
            <a:pPr indent="457200" algn="ctr">
              <a:lnSpc>
                <a:spcPct val="107000"/>
              </a:lnSpc>
              <a:spcAft>
                <a:spcPts val="800"/>
              </a:spcAft>
            </a:pPr>
            <a:r>
              <a:rPr lang="vi-VN" b="1" i="1" dirty="0">
                <a:solidFill>
                  <a:srgbClr val="222222"/>
                </a:solidFill>
                <a:latin typeface="Times New Roman" panose="02020603050405020304" pitchFamily="18" charset="0"/>
                <a:ea typeface="Arial" panose="020B0604020202020204" pitchFamily="34" charset="0"/>
              </a:rPr>
              <a:t>Học trực tuyến trên Youtube</a:t>
            </a:r>
            <a:endParaRPr lang="en-US" sz="2000" b="1" dirty="0">
              <a:solidFill>
                <a:srgbClr val="222222"/>
              </a:solidFill>
              <a:effectLst/>
              <a:latin typeface="Times New Roman" panose="02020603050405020304" pitchFamily="18" charset="0"/>
              <a:ea typeface="Times New Roman" panose="02020603050405020304" pitchFamily="18" charset="0"/>
            </a:endParaRPr>
          </a:p>
        </p:txBody>
      </p:sp>
      <p:sp>
        <p:nvSpPr>
          <p:cNvPr id="10" name="Rectangle 9">
            <a:extLst>
              <a:ext uri="{FF2B5EF4-FFF2-40B4-BE49-F238E27FC236}">
                <a16:creationId xmlns:a16="http://schemas.microsoft.com/office/drawing/2014/main" id="{FA4F9FAF-BAFF-47EC-8AE2-85AAA6ACAEAE}"/>
              </a:ext>
            </a:extLst>
          </p:cNvPr>
          <p:cNvSpPr/>
          <p:nvPr/>
        </p:nvSpPr>
        <p:spPr>
          <a:xfrm>
            <a:off x="101502" y="4543638"/>
            <a:ext cx="6096000" cy="1446550"/>
          </a:xfrm>
          <a:prstGeom prst="rect">
            <a:avLst/>
          </a:prstGeom>
        </p:spPr>
        <p:txBody>
          <a:bodyPr>
            <a:spAutoFit/>
          </a:bodyPr>
          <a:lstStyle/>
          <a:p>
            <a:pPr algn="just"/>
            <a:r>
              <a:rPr lang="en-US" sz="2200" dirty="0">
                <a:latin typeface="Times New Roman" panose="02020603050405020304" pitchFamily="18" charset="0"/>
                <a:ea typeface="Arial" panose="020B0604020202020204" pitchFamily="34" charset="0"/>
              </a:rPr>
              <a:t>	C</a:t>
            </a:r>
            <a:r>
              <a:rPr lang="vi-VN" sz="2200" dirty="0">
                <a:latin typeface="Times New Roman" panose="02020603050405020304" pitchFamily="18" charset="0"/>
                <a:ea typeface="Arial" panose="020B0604020202020204" pitchFamily="34" charset="0"/>
              </a:rPr>
              <a:t>uộc CMCN 4.0 đã kích hoạt sẽ tạo đà cho việc ứng dụng các sản phẩm công nghệ hướng tự động hóa và bản thân giáo dục trực tuyến là một mô hình tiềm năng được triển khai trên nền tảng đó.</a:t>
            </a:r>
            <a:endParaRPr lang="en-US" sz="2200" dirty="0"/>
          </a:p>
        </p:txBody>
      </p:sp>
      <p:sp>
        <p:nvSpPr>
          <p:cNvPr id="11" name="Rectangle 10">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89062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pic>
        <p:nvPicPr>
          <p:cNvPr id="26626" name="Picture 2" descr="Káº¿t quáº£ hÃ¬nh áº£nh cho CÃ´ng nghiá»p 4.0 táº¡i Viá»t N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033" y="2433256"/>
            <a:ext cx="5681472" cy="40005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58974" y="1661630"/>
            <a:ext cx="8665307" cy="4300258"/>
          </a:xfrm>
          <a:prstGeom prst="rect">
            <a:avLst/>
          </a:prstGeom>
        </p:spPr>
        <p:txBody>
          <a:bodyPr wrap="none">
            <a:prstTxWarp prst="textArchUp">
              <a:avLst/>
            </a:prstTxWarp>
            <a:spAutoFit/>
          </a:bodyPr>
          <a:lstStyle/>
          <a:p>
            <a:pPr lvl="1" fontAlgn="base"/>
            <a:r>
              <a:rPr lang="vi-VN" sz="20000" b="1" cap="all" dirty="0">
                <a:solidFill>
                  <a:srgbClr val="FF0000"/>
                </a:solidFill>
                <a:latin typeface="Times New Roman" panose="02020603050405020304" pitchFamily="18" charset="0"/>
                <a:cs typeface="Times New Roman" panose="02020603050405020304" pitchFamily="18" charset="0"/>
              </a:rPr>
              <a:t>Công nghiệp 4.0 tại Việt Nam</a:t>
            </a:r>
            <a:endParaRPr lang="en-US" sz="20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35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6626"/>
                                        </p:tgtEl>
                                        <p:attrNameLst>
                                          <p:attrName>style.visibility</p:attrName>
                                        </p:attrNameLst>
                                      </p:cBhvr>
                                      <p:to>
                                        <p:strVal val="visible"/>
                                      </p:to>
                                    </p:set>
                                    <p:animEffect transition="in" filter="barn(outVertical)">
                                      <p:cBhvr>
                                        <p:cTn id="12" dur="500"/>
                                        <p:tgtEl>
                                          <p:spTgt spid="2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1711C2-DDA9-4EEB-8650-4CCE612C1E30}"/>
              </a:ext>
            </a:extLst>
          </p:cNvPr>
          <p:cNvSpPr/>
          <p:nvPr/>
        </p:nvSpPr>
        <p:spPr>
          <a:xfrm>
            <a:off x="3574600" y="757394"/>
            <a:ext cx="11202104" cy="430887"/>
          </a:xfrm>
          <a:prstGeom prst="rect">
            <a:avLst/>
          </a:prstGeom>
        </p:spPr>
        <p:txBody>
          <a:bodyPr wrap="square">
            <a:spAutoFit/>
          </a:bodyPr>
          <a:lstStyle/>
          <a:p>
            <a:pPr lvl="1" fontAlgn="base"/>
            <a:r>
              <a:rPr lang="en-US" sz="2200" b="1" cap="all" dirty="0">
                <a:solidFill>
                  <a:srgbClr val="FF0000"/>
                </a:solidFill>
                <a:latin typeface="Times New Roman" panose="02020603050405020304" pitchFamily="18" charset="0"/>
                <a:cs typeface="Times New Roman" panose="02020603050405020304" pitchFamily="18" charset="0"/>
              </a:rPr>
              <a:t>1.5   </a:t>
            </a:r>
            <a:r>
              <a:rPr lang="vi-VN" sz="2200" b="1" cap="all" dirty="0">
                <a:solidFill>
                  <a:srgbClr val="FF0000"/>
                </a:solidFill>
                <a:latin typeface="Times New Roman" panose="02020603050405020304" pitchFamily="18" charset="0"/>
                <a:cs typeface="Times New Roman" panose="02020603050405020304" pitchFamily="18" charset="0"/>
              </a:rPr>
              <a:t>Công nghiệp 4.0 tại Việt Nam</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77436B0-F5B3-4D37-82D4-970208608531}"/>
              </a:ext>
            </a:extLst>
          </p:cNvPr>
          <p:cNvSpPr/>
          <p:nvPr/>
        </p:nvSpPr>
        <p:spPr>
          <a:xfrm>
            <a:off x="355822" y="1279919"/>
            <a:ext cx="1994457" cy="430887"/>
          </a:xfrm>
          <a:prstGeom prst="rect">
            <a:avLst/>
          </a:prstGeom>
        </p:spPr>
        <p:txBody>
          <a:bodyPr wrap="none">
            <a:spAutoFit/>
          </a:bodyPr>
          <a:lstStyle/>
          <a:p>
            <a:pPr marL="342900" marR="0" lvl="0" indent="-342900" fontAlgn="base">
              <a:spcBef>
                <a:spcPts val="0"/>
              </a:spcBef>
              <a:spcAft>
                <a:spcPts val="0"/>
              </a:spcAft>
              <a:buFont typeface="+mj-lt"/>
              <a:buAutoNum type="alphaUcPeriod"/>
            </a:pPr>
            <a:r>
              <a:rPr lang="vi-VN" sz="2200" b="1" dirty="0">
                <a:solidFill>
                  <a:schemeClr val="accent1">
                    <a:lumMod val="50000"/>
                  </a:schemeClr>
                </a:solidFill>
                <a:latin typeface="Times New Roman" panose="02020603050405020304" pitchFamily="18" charset="0"/>
                <a:ea typeface="Times New Roman" panose="02020603050405020304" pitchFamily="18" charset="0"/>
              </a:rPr>
              <a:t>Thực trạng:</a:t>
            </a:r>
            <a:endParaRPr lang="en-US" sz="2200" dirty="0">
              <a:solidFill>
                <a:schemeClr val="accent1">
                  <a:lumMod val="50000"/>
                </a:schemeClr>
              </a:solidFill>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CFE7B66A-D14E-4CC5-9DDC-C4EC331EF562}"/>
              </a:ext>
            </a:extLst>
          </p:cNvPr>
          <p:cNvSpPr/>
          <p:nvPr/>
        </p:nvSpPr>
        <p:spPr>
          <a:xfrm>
            <a:off x="914400" y="1710806"/>
            <a:ext cx="10390909" cy="2123658"/>
          </a:xfrm>
          <a:prstGeom prst="rect">
            <a:avLst/>
          </a:prstGeom>
        </p:spPr>
        <p:txBody>
          <a:bodyPr wrap="square">
            <a:spAutoFit/>
          </a:bodyPr>
          <a:lstStyle/>
          <a:p>
            <a:pPr marL="342900" indent="-342900" algn="just" fontAlgn="base">
              <a:buFont typeface="Wingdings" panose="05000000000000000000" pitchFamily="2" charset="2"/>
              <a:buChar char="v"/>
            </a:pPr>
            <a:r>
              <a:rPr lang="en-US" sz="2200" dirty="0">
                <a:latin typeface="Times New Roman" panose="02020603050405020304" pitchFamily="18" charset="0"/>
                <a:ea typeface="Times New Roman" panose="02020603050405020304" pitchFamily="18" charset="0"/>
              </a:rPr>
              <a:t>	</a:t>
            </a:r>
            <a:r>
              <a:rPr lang="vi-VN" sz="2200" dirty="0">
                <a:latin typeface="Times New Roman" panose="02020603050405020304" pitchFamily="18" charset="0"/>
                <a:ea typeface="Times New Roman" panose="02020603050405020304" pitchFamily="18" charset="0"/>
              </a:rPr>
              <a:t>Cụm từ cách mạng công nghiệp 4.0 đang được nhắc đến rất nhiều từ cấp nhà nước, đến doanh nghiệp và trường đại học, như một thách thức và cơ hội để phát triển đất nước.</a:t>
            </a:r>
            <a:endParaRPr lang="en-US" sz="2200" dirty="0">
              <a:latin typeface="Times New Roman" panose="02020603050405020304" pitchFamily="18" charset="0"/>
              <a:ea typeface="Times New Roman" panose="02020603050405020304" pitchFamily="18" charset="0"/>
            </a:endParaRPr>
          </a:p>
          <a:p>
            <a:pPr marL="342900" indent="-342900" algn="just" fontAlgn="base">
              <a:buFont typeface="Wingdings" panose="05000000000000000000" pitchFamily="2" charset="2"/>
              <a:buChar char="v"/>
            </a:pPr>
            <a:r>
              <a:rPr lang="en-US" sz="2200" dirty="0">
                <a:latin typeface="Times New Roman" panose="02020603050405020304" pitchFamily="18" charset="0"/>
                <a:ea typeface="Times New Roman" panose="02020603050405020304" pitchFamily="18" charset="0"/>
              </a:rPr>
              <a:t>	</a:t>
            </a:r>
            <a:r>
              <a:rPr lang="vi-VN" sz="2200" dirty="0">
                <a:latin typeface="Times New Roman" panose="02020603050405020304" pitchFamily="18" charset="0"/>
                <a:ea typeface="Times New Roman" panose="02020603050405020304" pitchFamily="18" charset="0"/>
              </a:rPr>
              <a:t>Nhưng trong thực tế, đất nước chúng ta vẫn còn đang ở giai đoạn công nghiệp 1.0 và 2.0 - đó là giai đoạn cơ khí hóa, cơ sở hạ tầng, hệ thống cầu đường, bến cảng sân bay đang được xây dựng mạnh mẽ. </a:t>
            </a:r>
            <a:endParaRPr lang="en-US" sz="2200" dirty="0">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116905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1711C2-DDA9-4EEB-8650-4CCE612C1E30}"/>
              </a:ext>
            </a:extLst>
          </p:cNvPr>
          <p:cNvSpPr/>
          <p:nvPr/>
        </p:nvSpPr>
        <p:spPr>
          <a:xfrm>
            <a:off x="3574600" y="757394"/>
            <a:ext cx="11202104" cy="430887"/>
          </a:xfrm>
          <a:prstGeom prst="rect">
            <a:avLst/>
          </a:prstGeom>
        </p:spPr>
        <p:txBody>
          <a:bodyPr wrap="square">
            <a:spAutoFit/>
          </a:bodyPr>
          <a:lstStyle/>
          <a:p>
            <a:pPr lvl="1" fontAlgn="base"/>
            <a:r>
              <a:rPr lang="vi-VN" sz="2200" b="1" cap="all" dirty="0">
                <a:solidFill>
                  <a:srgbClr val="FF0000"/>
                </a:solidFill>
                <a:latin typeface="Times New Roman" panose="02020603050405020304" pitchFamily="18" charset="0"/>
                <a:cs typeface="Times New Roman" panose="02020603050405020304" pitchFamily="18" charset="0"/>
              </a:rPr>
              <a:t>Công nghiệp 4.0 tại Việt Nam</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86B75E8-22A4-4A7D-A4D6-E8E0EBD7BC95}"/>
              </a:ext>
            </a:extLst>
          </p:cNvPr>
          <p:cNvSpPr/>
          <p:nvPr/>
        </p:nvSpPr>
        <p:spPr>
          <a:xfrm>
            <a:off x="4659250" y="1279919"/>
            <a:ext cx="3916457" cy="430887"/>
          </a:xfrm>
          <a:prstGeom prst="rect">
            <a:avLst/>
          </a:prstGeom>
        </p:spPr>
        <p:txBody>
          <a:bodyPr wrap="none">
            <a:spAutoFit/>
          </a:bodyPr>
          <a:lstStyle/>
          <a:p>
            <a:pPr marR="0" lvl="0" algn="just" fontAlgn="base">
              <a:spcBef>
                <a:spcPts val="0"/>
              </a:spcBef>
              <a:spcAft>
                <a:spcPts val="0"/>
              </a:spcAft>
            </a:pPr>
            <a:r>
              <a:rPr lang="en-US" sz="2200" b="1" dirty="0">
                <a:solidFill>
                  <a:schemeClr val="accent1">
                    <a:lumMod val="50000"/>
                  </a:schemeClr>
                </a:solidFill>
                <a:latin typeface="Times New Roman" panose="02020603050405020304" pitchFamily="18" charset="0"/>
                <a:ea typeface="Times New Roman" panose="02020603050405020304" pitchFamily="18" charset="0"/>
              </a:rPr>
              <a:t>B.   </a:t>
            </a:r>
            <a:r>
              <a:rPr lang="vi-VN" sz="2200" b="1" dirty="0">
                <a:solidFill>
                  <a:schemeClr val="accent1">
                    <a:lumMod val="50000"/>
                  </a:schemeClr>
                </a:solidFill>
                <a:latin typeface="Times New Roman" panose="02020603050405020304" pitchFamily="18" charset="0"/>
                <a:ea typeface="Times New Roman" panose="02020603050405020304" pitchFamily="18" charset="0"/>
              </a:rPr>
              <a:t>Định hướng của Nhà nước </a:t>
            </a:r>
            <a:endParaRPr lang="en-US" sz="2200" dirty="0">
              <a:solidFill>
                <a:schemeClr val="accent1">
                  <a:lumMod val="50000"/>
                </a:schemeClr>
              </a:solidFill>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A1706A0C-0565-46D3-A890-A1E8BA19B6BF}"/>
              </a:ext>
            </a:extLst>
          </p:cNvPr>
          <p:cNvSpPr/>
          <p:nvPr/>
        </p:nvSpPr>
        <p:spPr>
          <a:xfrm>
            <a:off x="6047232" y="1927309"/>
            <a:ext cx="5447608" cy="4493538"/>
          </a:xfrm>
          <a:prstGeom prst="rect">
            <a:avLst/>
          </a:prstGeom>
        </p:spPr>
        <p:txBody>
          <a:bodyPr wrap="square">
            <a:spAutoFit/>
          </a:bodyPr>
          <a:lstStyle/>
          <a:p>
            <a:pPr indent="457200" algn="just" fontAlgn="base"/>
            <a:r>
              <a:rPr lang="vi-VN" sz="2200" dirty="0">
                <a:latin typeface="Times New Roman" panose="02020603050405020304" pitchFamily="18" charset="0"/>
                <a:ea typeface="Times New Roman" panose="02020603050405020304" pitchFamily="18" charset="0"/>
              </a:rPr>
              <a:t>“Khi làm việc với Bắc Ninh, chúng tôi được biết lãnh đạo tỉnh đã chỉ đạo xây dựng hạ tầng CNTT cáp quang băng thông rộng, triển khai chính phủ điện tử, đô thị thông minh; ưu đãi để các doanh nghiệp sản xuất và đầu tư trong lĩnh vực công nghệ của cuộc cách mạng công nghiệp 4.0; đào tạo nhân lực theo mô hình STEM và đào tạo từ xa; triển khai du lịch thông minh bằng cách số hóa hệ thống thông tin về danh lam thắng cảnh, lễ hội… Đây là cách tiếp cận hết sức phù hợp với điều kiện của Việt Nam” - </a:t>
            </a:r>
            <a:r>
              <a:rPr lang="vi-VN" sz="2200" b="1" dirty="0">
                <a:latin typeface="Times New Roman" panose="02020603050405020304" pitchFamily="18" charset="0"/>
                <a:ea typeface="Times New Roman" panose="02020603050405020304" pitchFamily="18" charset="0"/>
              </a:rPr>
              <a:t>Bộ trưởng Chu Ngọc Anh đã phát biểu.</a:t>
            </a:r>
            <a:endParaRPr lang="en-US" sz="2200" b="1" dirty="0">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pic>
        <p:nvPicPr>
          <p:cNvPr id="2" name="Picture 1"/>
          <p:cNvPicPr>
            <a:picLocks noChangeAspect="1"/>
          </p:cNvPicPr>
          <p:nvPr/>
        </p:nvPicPr>
        <p:blipFill>
          <a:blip r:embed="rId2"/>
          <a:stretch>
            <a:fillRect/>
          </a:stretch>
        </p:blipFill>
        <p:spPr>
          <a:xfrm>
            <a:off x="263271" y="1888984"/>
            <a:ext cx="5315056" cy="3449363"/>
          </a:xfrm>
          <a:prstGeom prst="rect">
            <a:avLst/>
          </a:prstGeom>
        </p:spPr>
      </p:pic>
      <p:sp>
        <p:nvSpPr>
          <p:cNvPr id="9" name="Rectangle 8"/>
          <p:cNvSpPr/>
          <p:nvPr/>
        </p:nvSpPr>
        <p:spPr>
          <a:xfrm>
            <a:off x="1684425" y="5331859"/>
            <a:ext cx="2707857" cy="369332"/>
          </a:xfrm>
          <a:prstGeom prst="rect">
            <a:avLst/>
          </a:prstGeom>
        </p:spPr>
        <p:txBody>
          <a:bodyPr wrap="none">
            <a:spAutoFit/>
          </a:bodyPr>
          <a:lstStyle/>
          <a:p>
            <a:r>
              <a:rPr lang="vi-VN" b="1" i="1" dirty="0">
                <a:latin typeface="Times New Roman" panose="02020603050405020304" pitchFamily="18" charset="0"/>
                <a:ea typeface="Times New Roman" panose="02020603050405020304" pitchFamily="18" charset="0"/>
              </a:rPr>
              <a:t>Bộ trưởng Chu Ngọc Anh</a:t>
            </a:r>
            <a:endParaRPr lang="en-US" i="1" dirty="0"/>
          </a:p>
        </p:txBody>
      </p:sp>
    </p:spTree>
    <p:extLst>
      <p:ext uri="{BB962C8B-B14F-4D97-AF65-F5344CB8AC3E}">
        <p14:creationId xmlns:p14="http://schemas.microsoft.com/office/powerpoint/2010/main" val="24617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1711C2-DDA9-4EEB-8650-4CCE612C1E30}"/>
              </a:ext>
            </a:extLst>
          </p:cNvPr>
          <p:cNvSpPr/>
          <p:nvPr/>
        </p:nvSpPr>
        <p:spPr>
          <a:xfrm>
            <a:off x="3635560" y="768782"/>
            <a:ext cx="11202104" cy="430887"/>
          </a:xfrm>
          <a:prstGeom prst="rect">
            <a:avLst/>
          </a:prstGeom>
        </p:spPr>
        <p:txBody>
          <a:bodyPr wrap="square">
            <a:spAutoFit/>
          </a:bodyPr>
          <a:lstStyle/>
          <a:p>
            <a:pPr lvl="1" fontAlgn="base"/>
            <a:r>
              <a:rPr lang="vi-VN" sz="2200" b="1" cap="all" dirty="0">
                <a:solidFill>
                  <a:srgbClr val="FF0000"/>
                </a:solidFill>
                <a:latin typeface="Times New Roman" panose="02020603050405020304" pitchFamily="18" charset="0"/>
                <a:cs typeface="Times New Roman" panose="02020603050405020304" pitchFamily="18" charset="0"/>
              </a:rPr>
              <a:t>Công nghiệp 4.0 tại Việt Nam</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77436B0-F5B3-4D37-82D4-970208608531}"/>
              </a:ext>
            </a:extLst>
          </p:cNvPr>
          <p:cNvSpPr/>
          <p:nvPr/>
        </p:nvSpPr>
        <p:spPr>
          <a:xfrm>
            <a:off x="406756" y="1230532"/>
            <a:ext cx="11192488" cy="430887"/>
          </a:xfrm>
          <a:prstGeom prst="rect">
            <a:avLst/>
          </a:prstGeom>
        </p:spPr>
        <p:txBody>
          <a:bodyPr wrap="none">
            <a:spAutoFit/>
          </a:bodyPr>
          <a:lstStyle/>
          <a:p>
            <a:pPr lvl="0" fontAlgn="base"/>
            <a:r>
              <a:rPr lang="en-US" sz="2200" b="1" dirty="0">
                <a:solidFill>
                  <a:schemeClr val="accent1">
                    <a:lumMod val="50000"/>
                  </a:schemeClr>
                </a:solidFill>
                <a:latin typeface="Times New Roman" panose="02020603050405020304" pitchFamily="18" charset="0"/>
                <a:cs typeface="Times New Roman" panose="02020603050405020304" pitchFamily="18" charset="0"/>
              </a:rPr>
              <a:t>C.   </a:t>
            </a:r>
            <a:r>
              <a:rPr lang="vi-VN" sz="2200" b="1" dirty="0">
                <a:solidFill>
                  <a:schemeClr val="accent1">
                    <a:lumMod val="50000"/>
                  </a:schemeClr>
                </a:solidFill>
                <a:latin typeface="Times New Roman" panose="02020603050405020304" pitchFamily="18" charset="0"/>
                <a:cs typeface="Times New Roman" panose="02020603050405020304" pitchFamily="18" charset="0"/>
              </a:rPr>
              <a:t>Cuộc cách mạng công nghiệp 4.0 tác động đến mọi lĩnh vực kinh tế - xã hội ở Việt Nam:</a:t>
            </a:r>
            <a:endParaRPr lang="en-US" sz="2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8AB11E2-71EE-4A01-8AB7-FEF43F8F1FBC}"/>
              </a:ext>
            </a:extLst>
          </p:cNvPr>
          <p:cNvSpPr/>
          <p:nvPr/>
        </p:nvSpPr>
        <p:spPr>
          <a:xfrm>
            <a:off x="322725" y="1646087"/>
            <a:ext cx="11814011" cy="769441"/>
          </a:xfrm>
          <a:prstGeom prst="rect">
            <a:avLst/>
          </a:prstGeom>
        </p:spPr>
        <p:txBody>
          <a:bodyPr wrap="square">
            <a:spAutoFit/>
          </a:bodyPr>
          <a:lstStyle/>
          <a:p>
            <a:pPr marL="342900" indent="-342900">
              <a:spcAft>
                <a:spcPts val="750"/>
              </a:spcAft>
              <a:buFont typeface="Wingdings" panose="05000000000000000000" pitchFamily="2" charset="2"/>
              <a:buChar char="ü"/>
            </a:pPr>
            <a:r>
              <a:rPr lang="vi-VN" sz="2200" i="1" dirty="0">
                <a:solidFill>
                  <a:srgbClr val="FF0000"/>
                </a:solidFill>
                <a:latin typeface="Times New Roman" panose="02020603050405020304" pitchFamily="18" charset="0"/>
                <a:ea typeface="Times New Roman" panose="02020603050405020304" pitchFamily="18" charset="0"/>
              </a:rPr>
              <a:t>Công nghiệp 4.0 có thể mang lại cho kinh tế Việt Nam một cơ hội hiếm để bứt phá và Việt Nam đang có sự chuẩn bị tích cực cho cơ hội này.</a:t>
            </a:r>
            <a:endParaRPr lang="en-US" sz="2200" i="1" dirty="0">
              <a:solidFill>
                <a:srgbClr val="FF0000"/>
              </a:solidFill>
              <a:effectLst/>
              <a:latin typeface="Times New Roman" panose="02020603050405020304" pitchFamily="18" charset="0"/>
              <a:ea typeface="Times New Roman" panose="02020603050405020304" pitchFamily="18" charset="0"/>
            </a:endParaRPr>
          </a:p>
        </p:txBody>
      </p:sp>
      <p:pic>
        <p:nvPicPr>
          <p:cNvPr id="7" name="Picture 6" descr="https://image.bnews.vn/MediaUpload/Content/2017/07/06/100001_grand-i10-16.JPG">
            <a:extLst>
              <a:ext uri="{FF2B5EF4-FFF2-40B4-BE49-F238E27FC236}">
                <a16:creationId xmlns:a16="http://schemas.microsoft.com/office/drawing/2014/main" id="{614FBE75-62D3-404F-87E6-701DF17B32B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57875" y="2415528"/>
            <a:ext cx="5478861" cy="3170555"/>
          </a:xfrm>
          <a:prstGeom prst="rect">
            <a:avLst/>
          </a:prstGeom>
          <a:noFill/>
          <a:ln>
            <a:noFill/>
          </a:ln>
        </p:spPr>
      </p:pic>
      <p:sp>
        <p:nvSpPr>
          <p:cNvPr id="8" name="Rectangle 7">
            <a:extLst>
              <a:ext uri="{FF2B5EF4-FFF2-40B4-BE49-F238E27FC236}">
                <a16:creationId xmlns:a16="http://schemas.microsoft.com/office/drawing/2014/main" id="{AC877BF4-08A9-4898-8244-3790DB45CD6F}"/>
              </a:ext>
            </a:extLst>
          </p:cNvPr>
          <p:cNvSpPr/>
          <p:nvPr/>
        </p:nvSpPr>
        <p:spPr>
          <a:xfrm>
            <a:off x="6188612" y="5586083"/>
            <a:ext cx="6096000" cy="1200329"/>
          </a:xfrm>
          <a:prstGeom prst="rect">
            <a:avLst/>
          </a:prstGeom>
        </p:spPr>
        <p:txBody>
          <a:bodyPr>
            <a:spAutoFit/>
          </a:bodyPr>
          <a:lstStyle/>
          <a:p>
            <a:pPr indent="457200" algn="ctr"/>
            <a:r>
              <a:rPr lang="vi-VN" b="1" i="1" dirty="0">
                <a:solidFill>
                  <a:srgbClr val="222222"/>
                </a:solidFill>
                <a:latin typeface="Times New Roman" panose="02020603050405020304" pitchFamily="18" charset="0"/>
                <a:ea typeface="Times New Roman" panose="02020603050405020304" pitchFamily="18" charset="0"/>
              </a:rPr>
              <a:t>Dây chuyền sản xuất xe Hyundai của nhà máy ô tô Hyundai Thành Công được trang bị hệ thống Robot hàn tự động do Tập đoàn Hyundai Hàn Quốc cung cấp. Ảnh: Văn Xuyên/BNEWS/TTXVN</a:t>
            </a:r>
            <a:endParaRPr lang="en-US" sz="2000" b="1" dirty="0">
              <a:solidFill>
                <a:srgbClr val="222222"/>
              </a:solidFill>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99DCA3DC-512D-4914-BDCB-9F8F50152862}"/>
              </a:ext>
            </a:extLst>
          </p:cNvPr>
          <p:cNvSpPr/>
          <p:nvPr/>
        </p:nvSpPr>
        <p:spPr>
          <a:xfrm>
            <a:off x="746963" y="2450350"/>
            <a:ext cx="2707793" cy="430887"/>
          </a:xfrm>
          <a:prstGeom prst="rect">
            <a:avLst/>
          </a:prstGeom>
        </p:spPr>
        <p:txBody>
          <a:bodyPr wrap="none">
            <a:spAutoFit/>
          </a:bodyPr>
          <a:lstStyle/>
          <a:p>
            <a:pPr marL="342900" marR="0" lvl="0" indent="-342900">
              <a:spcBef>
                <a:spcPts val="0"/>
              </a:spcBef>
              <a:spcAft>
                <a:spcPts val="750"/>
              </a:spcAft>
              <a:buFont typeface="Symbol" panose="05050102010706020507" pitchFamily="18" charset="2"/>
              <a:buChar char=""/>
            </a:pPr>
            <a:r>
              <a:rPr lang="vi-VN" sz="2200" b="1" dirty="0">
                <a:latin typeface="Times New Roman" panose="02020603050405020304" pitchFamily="18" charset="0"/>
                <a:ea typeface="Times New Roman" panose="02020603050405020304" pitchFamily="18" charset="0"/>
              </a:rPr>
              <a:t>Cơ hội để bứt phá</a:t>
            </a:r>
            <a:endParaRPr lang="en-US" sz="2200" dirty="0">
              <a:effectLst/>
              <a:latin typeface="Times New Roman" panose="02020603050405020304" pitchFamily="18" charset="0"/>
              <a:ea typeface="Times New Roman" panose="02020603050405020304" pitchFamily="18" charset="0"/>
            </a:endParaRPr>
          </a:p>
        </p:txBody>
      </p:sp>
      <p:sp>
        <p:nvSpPr>
          <p:cNvPr id="10" name="Rectangle 9">
            <a:extLst>
              <a:ext uri="{FF2B5EF4-FFF2-40B4-BE49-F238E27FC236}">
                <a16:creationId xmlns:a16="http://schemas.microsoft.com/office/drawing/2014/main" id="{0DD93343-3EB5-4460-A438-E5B58C6AC36F}"/>
              </a:ext>
            </a:extLst>
          </p:cNvPr>
          <p:cNvSpPr/>
          <p:nvPr/>
        </p:nvSpPr>
        <p:spPr>
          <a:xfrm>
            <a:off x="406756" y="2946348"/>
            <a:ext cx="6096000" cy="1107996"/>
          </a:xfrm>
          <a:prstGeom prst="rect">
            <a:avLst/>
          </a:prstGeom>
        </p:spPr>
        <p:txBody>
          <a:bodyPr>
            <a:spAutoFit/>
          </a:bodyPr>
          <a:lstStyle/>
          <a:p>
            <a:pPr marL="342900" indent="-342900">
              <a:spcAft>
                <a:spcPts val="750"/>
              </a:spcAft>
              <a:buFont typeface="Wingdings" panose="05000000000000000000" pitchFamily="2" charset="2"/>
              <a:buChar char="ü"/>
            </a:pPr>
            <a:r>
              <a:rPr lang="vi-VN" sz="2200" dirty="0">
                <a:latin typeface="Times New Roman" panose="02020603050405020304" pitchFamily="18" charset="0"/>
                <a:ea typeface="Times New Roman" panose="02020603050405020304" pitchFamily="18" charset="0"/>
              </a:rPr>
              <a:t>Việt Nam là quốc gia đang trong quá trình công nghiệp hóa, hiện đại hóa và hội nhập quốc tế sâu rộng.</a:t>
            </a:r>
            <a:endParaRPr lang="en-US" sz="2200" dirty="0">
              <a:effectLst/>
              <a:latin typeface="Times New Roman" panose="02020603050405020304" pitchFamily="18" charset="0"/>
              <a:ea typeface="Times New Roman" panose="02020603050405020304" pitchFamily="18" charset="0"/>
            </a:endParaRPr>
          </a:p>
        </p:txBody>
      </p:sp>
      <p:sp>
        <p:nvSpPr>
          <p:cNvPr id="11" name="Rectangle 10">
            <a:extLst>
              <a:ext uri="{FF2B5EF4-FFF2-40B4-BE49-F238E27FC236}">
                <a16:creationId xmlns:a16="http://schemas.microsoft.com/office/drawing/2014/main" id="{C651DFEE-F202-4663-9718-E38E416C321B}"/>
              </a:ext>
            </a:extLst>
          </p:cNvPr>
          <p:cNvSpPr/>
          <p:nvPr/>
        </p:nvSpPr>
        <p:spPr>
          <a:xfrm>
            <a:off x="406756" y="4178143"/>
            <a:ext cx="6096000" cy="1107996"/>
          </a:xfrm>
          <a:prstGeom prst="rect">
            <a:avLst/>
          </a:prstGeom>
        </p:spPr>
        <p:txBody>
          <a:bodyPr>
            <a:spAutoFit/>
          </a:bodyPr>
          <a:lstStyle/>
          <a:p>
            <a:pPr marL="342900" indent="-342900">
              <a:spcAft>
                <a:spcPts val="750"/>
              </a:spcAft>
              <a:buFont typeface="Wingdings" panose="05000000000000000000" pitchFamily="2" charset="2"/>
              <a:buChar char="ü"/>
            </a:pPr>
            <a:r>
              <a:rPr lang="vi-VN" sz="2200" dirty="0">
                <a:latin typeface="Times New Roman" panose="02020603050405020304" pitchFamily="18" charset="0"/>
                <a:ea typeface="Times New Roman" panose="02020603050405020304" pitchFamily="18" charset="0"/>
              </a:rPr>
              <a:t>Các chuyên gia cho rằng, đối với Việt Nam, làm chủ công nghệ trong công nghiệp 4.0 dường như lại dễ dàng hơn so với trước đây.</a:t>
            </a:r>
            <a:endParaRPr lang="en-US" sz="2200" dirty="0">
              <a:effectLst/>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272337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9713A4-C0B8-4162-9254-59CA95D69CDF}"/>
              </a:ext>
            </a:extLst>
          </p:cNvPr>
          <p:cNvSpPr/>
          <p:nvPr/>
        </p:nvSpPr>
        <p:spPr>
          <a:xfrm>
            <a:off x="3147880" y="725873"/>
            <a:ext cx="11202104" cy="430887"/>
          </a:xfrm>
          <a:prstGeom prst="rect">
            <a:avLst/>
          </a:prstGeom>
        </p:spPr>
        <p:txBody>
          <a:bodyPr wrap="square">
            <a:spAutoFit/>
          </a:bodyPr>
          <a:lstStyle/>
          <a:p>
            <a:pPr lvl="1" fontAlgn="base"/>
            <a:r>
              <a:rPr lang="vi-VN" sz="2200" b="1" cap="all" dirty="0">
                <a:solidFill>
                  <a:srgbClr val="FF0000"/>
                </a:solidFill>
                <a:latin typeface="Times New Roman" panose="02020603050405020304" pitchFamily="18" charset="0"/>
                <a:cs typeface="Times New Roman" panose="02020603050405020304" pitchFamily="18" charset="0"/>
              </a:rPr>
              <a:t>Công nghiệp 4.0 tại Việt Nam</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921E41C-0FF3-4D59-874A-53EF636AA0DA}"/>
              </a:ext>
            </a:extLst>
          </p:cNvPr>
          <p:cNvSpPr/>
          <p:nvPr/>
        </p:nvSpPr>
        <p:spPr>
          <a:xfrm>
            <a:off x="239444" y="1279678"/>
            <a:ext cx="11192488" cy="430887"/>
          </a:xfrm>
          <a:prstGeom prst="rect">
            <a:avLst/>
          </a:prstGeom>
        </p:spPr>
        <p:txBody>
          <a:bodyPr wrap="none">
            <a:spAutoFit/>
          </a:bodyPr>
          <a:lstStyle/>
          <a:p>
            <a:pPr lvl="0" fontAlgn="base"/>
            <a:r>
              <a:rPr lang="en-US" sz="2200" b="1" dirty="0">
                <a:solidFill>
                  <a:schemeClr val="accent1">
                    <a:lumMod val="50000"/>
                  </a:schemeClr>
                </a:solidFill>
                <a:latin typeface="Times New Roman" panose="02020603050405020304" pitchFamily="18" charset="0"/>
                <a:cs typeface="Times New Roman" panose="02020603050405020304" pitchFamily="18" charset="0"/>
              </a:rPr>
              <a:t>C.   </a:t>
            </a:r>
            <a:r>
              <a:rPr lang="vi-VN" sz="2200" b="1" dirty="0">
                <a:solidFill>
                  <a:schemeClr val="accent1">
                    <a:lumMod val="50000"/>
                  </a:schemeClr>
                </a:solidFill>
                <a:latin typeface="Times New Roman" panose="02020603050405020304" pitchFamily="18" charset="0"/>
                <a:cs typeface="Times New Roman" panose="02020603050405020304" pitchFamily="18" charset="0"/>
              </a:rPr>
              <a:t>Cuộc cách mạng công nghiệp 4.0 tác động đến mọi lĩnh vực kinh tế - xã hội ở Việt Nam:</a:t>
            </a:r>
            <a:endParaRPr lang="en-US" sz="2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9246A31-CE70-4498-A5B6-78EBD5A1A0E6}"/>
              </a:ext>
            </a:extLst>
          </p:cNvPr>
          <p:cNvSpPr/>
          <p:nvPr/>
        </p:nvSpPr>
        <p:spPr>
          <a:xfrm>
            <a:off x="239444" y="1676424"/>
            <a:ext cx="4237057" cy="430887"/>
          </a:xfrm>
          <a:prstGeom prst="rect">
            <a:avLst/>
          </a:prstGeom>
        </p:spPr>
        <p:txBody>
          <a:bodyPr wrap="none">
            <a:spAutoFit/>
          </a:bodyPr>
          <a:lstStyle/>
          <a:p>
            <a:pPr marL="342900" marR="0" lvl="0" indent="-342900">
              <a:spcBef>
                <a:spcPts val="0"/>
              </a:spcBef>
              <a:spcAft>
                <a:spcPts val="750"/>
              </a:spcAft>
              <a:buFont typeface="Symbol" panose="05050102010706020507" pitchFamily="18" charset="2"/>
              <a:buChar char=""/>
            </a:pPr>
            <a:r>
              <a:rPr lang="vi-VN" sz="2200" b="1" dirty="0">
                <a:latin typeface="Times New Roman" panose="02020603050405020304" pitchFamily="18" charset="0"/>
                <a:ea typeface="Times New Roman" panose="02020603050405020304" pitchFamily="18" charset="0"/>
              </a:rPr>
              <a:t>Thách thức làm chủ công nghệ</a:t>
            </a:r>
            <a:endParaRPr lang="en-US" sz="2200" dirty="0">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D37619DD-6A1F-4D07-8090-065FF1531412}"/>
              </a:ext>
            </a:extLst>
          </p:cNvPr>
          <p:cNvSpPr/>
          <p:nvPr/>
        </p:nvSpPr>
        <p:spPr>
          <a:xfrm>
            <a:off x="369038" y="2261686"/>
            <a:ext cx="11671202" cy="769441"/>
          </a:xfrm>
          <a:prstGeom prst="rect">
            <a:avLst/>
          </a:prstGeom>
        </p:spPr>
        <p:txBody>
          <a:bodyPr wrap="square">
            <a:spAutoFit/>
          </a:bodyPr>
          <a:lstStyle/>
          <a:p>
            <a:pPr marL="342900" indent="-342900">
              <a:spcAft>
                <a:spcPts val="750"/>
              </a:spcAft>
              <a:buFont typeface="Wingdings" panose="05000000000000000000" pitchFamily="2" charset="2"/>
              <a:buChar char="ü"/>
            </a:pPr>
            <a:r>
              <a:rPr lang="en-US" sz="2200" dirty="0">
                <a:latin typeface="Times New Roman" panose="02020603050405020304" pitchFamily="18" charset="0"/>
                <a:ea typeface="Times New Roman" panose="02020603050405020304" pitchFamily="18" charset="0"/>
              </a:rPr>
              <a:t>	</a:t>
            </a:r>
            <a:r>
              <a:rPr lang="vi-VN" sz="2200" dirty="0">
                <a:latin typeface="Times New Roman" panose="02020603050405020304" pitchFamily="18" charset="0"/>
                <a:ea typeface="Times New Roman" panose="02020603050405020304" pitchFamily="18" charset="0"/>
              </a:rPr>
              <a:t>Như bất kì một cuộc cách mạng nào khác, Industry 4.0 mang lại những cơ hội khổng lồ nếu biết tận dụng và đồng thời là thách thức bị tụt hậu và loại bỏ.</a:t>
            </a:r>
            <a:endParaRPr lang="en-US" sz="2200" dirty="0">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23B9E6BB-27A6-484B-90FE-75778ED8FB7D}"/>
              </a:ext>
            </a:extLst>
          </p:cNvPr>
          <p:cNvSpPr/>
          <p:nvPr/>
        </p:nvSpPr>
        <p:spPr>
          <a:xfrm>
            <a:off x="239444" y="3295802"/>
            <a:ext cx="11671202" cy="769441"/>
          </a:xfrm>
          <a:prstGeom prst="rect">
            <a:avLst/>
          </a:prstGeom>
        </p:spPr>
        <p:txBody>
          <a:bodyPr wrap="square">
            <a:spAutoFit/>
          </a:bodyPr>
          <a:lstStyle/>
          <a:p>
            <a:pPr marL="342900" indent="-342900">
              <a:spcAft>
                <a:spcPts val="750"/>
              </a:spcAft>
              <a:buFont typeface="Wingdings" panose="05000000000000000000" pitchFamily="2" charset="2"/>
              <a:buChar char="ü"/>
            </a:pPr>
            <a:r>
              <a:rPr lang="en-US" sz="2200" dirty="0">
                <a:latin typeface="Times New Roman" panose="02020603050405020304" pitchFamily="18" charset="0"/>
                <a:ea typeface="Times New Roman" panose="02020603050405020304" pitchFamily="18" charset="0"/>
              </a:rPr>
              <a:t>	</a:t>
            </a:r>
            <a:r>
              <a:rPr lang="vi-VN" sz="2200" dirty="0">
                <a:latin typeface="Times New Roman" panose="02020603050405020304" pitchFamily="18" charset="0"/>
                <a:ea typeface="Times New Roman" panose="02020603050405020304" pitchFamily="18" charset="0"/>
              </a:rPr>
              <a:t>Báo cáo gần đây của Tổ chức Lao động Quốc tế (ILO) dự đoán, robot sẽ thay thế 85% công nhân trong ngành dệt may Việt Nam trong vài thập kỷ tới. </a:t>
            </a:r>
            <a:endParaRPr lang="en-US" sz="2200" dirty="0">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8CB22A78-C8C0-4F9E-8FEC-8643F9D85893}"/>
              </a:ext>
            </a:extLst>
          </p:cNvPr>
          <p:cNvSpPr/>
          <p:nvPr/>
        </p:nvSpPr>
        <p:spPr>
          <a:xfrm>
            <a:off x="369038" y="4243631"/>
            <a:ext cx="11285406" cy="769441"/>
          </a:xfrm>
          <a:prstGeom prst="rect">
            <a:avLst/>
          </a:prstGeom>
        </p:spPr>
        <p:txBody>
          <a:bodyPr wrap="square">
            <a:spAutoFit/>
          </a:bodyPr>
          <a:lstStyle/>
          <a:p>
            <a:pPr marL="342900" indent="-342900">
              <a:spcAft>
                <a:spcPts val="750"/>
              </a:spcAft>
              <a:buFont typeface="Wingdings" panose="05000000000000000000" pitchFamily="2" charset="2"/>
              <a:buChar char="ü"/>
            </a:pPr>
            <a:r>
              <a:rPr lang="en-US" sz="2200" dirty="0">
                <a:latin typeface="Times New Roman" panose="02020603050405020304" pitchFamily="18" charset="0"/>
                <a:ea typeface="Times New Roman" panose="02020603050405020304" pitchFamily="18" charset="0"/>
              </a:rPr>
              <a:t>	</a:t>
            </a:r>
            <a:r>
              <a:rPr lang="vi-VN" sz="2200" dirty="0">
                <a:latin typeface="Times New Roman" panose="02020603050405020304" pitchFamily="18" charset="0"/>
                <a:ea typeface="Times New Roman" panose="02020603050405020304" pitchFamily="18" charset="0"/>
              </a:rPr>
              <a:t>Bên cạnh đó, cần có chính sách hỗ trợ cho các doanh nhân để họ học hỏi, triển khai ứng dụng thông qua việc đưa những thành tựu, sản phẩm.</a:t>
            </a:r>
            <a:endParaRPr lang="en-US" sz="2200" dirty="0">
              <a:effectLst/>
              <a:latin typeface="Times New Roman" panose="02020603050405020304" pitchFamily="18" charset="0"/>
              <a:ea typeface="Times New Roman" panose="02020603050405020304" pitchFamily="18" charset="0"/>
            </a:endParaRPr>
          </a:p>
        </p:txBody>
      </p:sp>
      <p:sp>
        <p:nvSpPr>
          <p:cNvPr id="11" name="Rectangle 10">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72692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3BE968-661B-4CD4-ACA3-E37E7B23B236}"/>
              </a:ext>
            </a:extLst>
          </p:cNvPr>
          <p:cNvSpPr/>
          <p:nvPr/>
        </p:nvSpPr>
        <p:spPr>
          <a:xfrm>
            <a:off x="2904040" y="761114"/>
            <a:ext cx="11202104" cy="430887"/>
          </a:xfrm>
          <a:prstGeom prst="rect">
            <a:avLst/>
          </a:prstGeom>
        </p:spPr>
        <p:txBody>
          <a:bodyPr wrap="square">
            <a:spAutoFit/>
          </a:bodyPr>
          <a:lstStyle/>
          <a:p>
            <a:pPr lvl="1" fontAlgn="base"/>
            <a:r>
              <a:rPr lang="vi-VN" sz="2200" b="1" cap="all" dirty="0">
                <a:solidFill>
                  <a:srgbClr val="FF0000"/>
                </a:solidFill>
                <a:latin typeface="Times New Roman" panose="02020603050405020304" pitchFamily="18" charset="0"/>
                <a:cs typeface="Times New Roman" panose="02020603050405020304" pitchFamily="18" charset="0"/>
              </a:rPr>
              <a:t>Công nghiệp 4.0 tại Việt Nam</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9FA7367-DB17-4754-B3A6-7D2FB936A5BA}"/>
              </a:ext>
            </a:extLst>
          </p:cNvPr>
          <p:cNvSpPr/>
          <p:nvPr/>
        </p:nvSpPr>
        <p:spPr>
          <a:xfrm>
            <a:off x="4265803" y="1071915"/>
            <a:ext cx="3414717" cy="430887"/>
          </a:xfrm>
          <a:prstGeom prst="rect">
            <a:avLst/>
          </a:prstGeom>
        </p:spPr>
        <p:txBody>
          <a:bodyPr wrap="none">
            <a:spAutoFit/>
          </a:bodyPr>
          <a:lstStyle/>
          <a:p>
            <a:pPr marR="0" lvl="0" algn="just" fontAlgn="base">
              <a:spcBef>
                <a:spcPts val="0"/>
              </a:spcBef>
              <a:spcAft>
                <a:spcPts val="0"/>
              </a:spcAft>
            </a:pPr>
            <a:r>
              <a:rPr lang="en-US" sz="2200" b="1" dirty="0">
                <a:solidFill>
                  <a:schemeClr val="accent1">
                    <a:lumMod val="50000"/>
                  </a:schemeClr>
                </a:solidFill>
                <a:latin typeface="Times New Roman" panose="02020603050405020304" pitchFamily="18" charset="0"/>
                <a:ea typeface="Times New Roman" panose="02020603050405020304" pitchFamily="18" charset="0"/>
              </a:rPr>
              <a:t>D.   </a:t>
            </a:r>
            <a:r>
              <a:rPr lang="vi-VN" sz="2200" b="1" dirty="0">
                <a:solidFill>
                  <a:schemeClr val="accent1">
                    <a:lumMod val="50000"/>
                  </a:schemeClr>
                </a:solidFill>
                <a:latin typeface="Times New Roman" panose="02020603050405020304" pitchFamily="18" charset="0"/>
                <a:ea typeface="Times New Roman" panose="02020603050405020304" pitchFamily="18" charset="0"/>
              </a:rPr>
              <a:t>Các thành tựu nổi bật:</a:t>
            </a:r>
            <a:endParaRPr lang="en-US" sz="2200" dirty="0">
              <a:solidFill>
                <a:schemeClr val="accent1">
                  <a:lumMod val="50000"/>
                </a:schemeClr>
              </a:solidFill>
              <a:effectLst/>
              <a:latin typeface="Times New Roman" panose="02020603050405020304" pitchFamily="18" charset="0"/>
              <a:ea typeface="Times New Roman" panose="02020603050405020304" pitchFamily="18" charset="0"/>
            </a:endParaRPr>
          </a:p>
        </p:txBody>
      </p:sp>
      <p:pic>
        <p:nvPicPr>
          <p:cNvPr id="5" name="Picture 4" descr="Viá»t Nam há»i nháº­p CMCN 4.0: Tá»± sáº£n xuáº¥t Ã´ tÃ´, robot, vá» tinh nhÃ¢n táº¡o">
            <a:extLst>
              <a:ext uri="{FF2B5EF4-FFF2-40B4-BE49-F238E27FC236}">
                <a16:creationId xmlns:a16="http://schemas.microsoft.com/office/drawing/2014/main" id="{00FD9EB1-D1F0-4FD8-AA04-03B00D286D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7350" y="1710805"/>
            <a:ext cx="5708650" cy="3301195"/>
          </a:xfrm>
          <a:prstGeom prst="rect">
            <a:avLst/>
          </a:prstGeom>
          <a:noFill/>
          <a:ln>
            <a:noFill/>
          </a:ln>
        </p:spPr>
      </p:pic>
      <p:sp>
        <p:nvSpPr>
          <p:cNvPr id="6" name="Rectangle 5">
            <a:extLst>
              <a:ext uri="{FF2B5EF4-FFF2-40B4-BE49-F238E27FC236}">
                <a16:creationId xmlns:a16="http://schemas.microsoft.com/office/drawing/2014/main" id="{3DD16D2B-49B9-4D34-924F-D03BA00F0D74}"/>
              </a:ext>
            </a:extLst>
          </p:cNvPr>
          <p:cNvSpPr/>
          <p:nvPr/>
        </p:nvSpPr>
        <p:spPr>
          <a:xfrm>
            <a:off x="387350" y="5012000"/>
            <a:ext cx="5708650" cy="1785104"/>
          </a:xfrm>
          <a:prstGeom prst="rect">
            <a:avLst/>
          </a:prstGeom>
        </p:spPr>
        <p:txBody>
          <a:bodyPr wrap="square">
            <a:spAutoFit/>
          </a:bodyPr>
          <a:lstStyle/>
          <a:p>
            <a:pPr algn="just" fontAlgn="base"/>
            <a:r>
              <a:rPr lang="vi-VN" sz="2200" i="1" dirty="0">
                <a:latin typeface="Times New Roman" panose="02020603050405020304" pitchFamily="18" charset="0"/>
                <a:ea typeface="Times New Roman" panose="02020603050405020304" pitchFamily="18" charset="0"/>
              </a:rPr>
              <a:t>Mục tiêu của VinFast là cho ra đời hàng loạt các dòng sản phẩm như xe máy điện, xe con 5 chỗ cao cấp, xe SUV cao cấp, xe con cỡ nhỏ, xe ô tô điện, xe bus điện và nhiều sản phẩm khác để phục vụ nhu cầu đi lại của người dân Việt Nam</a:t>
            </a:r>
            <a:endParaRPr lang="en-US" sz="2200" dirty="0">
              <a:effectLst/>
              <a:latin typeface="Times New Roman" panose="02020603050405020304" pitchFamily="18" charset="0"/>
              <a:ea typeface="Times New Roman" panose="02020603050405020304" pitchFamily="18" charset="0"/>
            </a:endParaRPr>
          </a:p>
        </p:txBody>
      </p:sp>
      <p:pic>
        <p:nvPicPr>
          <p:cNvPr id="7" name="Picture 6" descr="Viá»t Nam há»i nháº­p CMCN 4.0: Tá»± sáº£n xuáº¥t Ã´ tÃ´, robot, vá» tinh nhÃ¢n táº¡o">
            <a:extLst>
              <a:ext uri="{FF2B5EF4-FFF2-40B4-BE49-F238E27FC236}">
                <a16:creationId xmlns:a16="http://schemas.microsoft.com/office/drawing/2014/main" id="{CAFC2E89-6270-4F60-9E20-EA1B507BC0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81020" y="1716667"/>
            <a:ext cx="5523630" cy="3301195"/>
          </a:xfrm>
          <a:prstGeom prst="rect">
            <a:avLst/>
          </a:prstGeom>
          <a:noFill/>
          <a:ln>
            <a:noFill/>
          </a:ln>
        </p:spPr>
      </p:pic>
      <p:sp>
        <p:nvSpPr>
          <p:cNvPr id="8" name="Rectangle 7">
            <a:extLst>
              <a:ext uri="{FF2B5EF4-FFF2-40B4-BE49-F238E27FC236}">
                <a16:creationId xmlns:a16="http://schemas.microsoft.com/office/drawing/2014/main" id="{0C5C6278-7D2B-4416-956A-ECB29CC99225}"/>
              </a:ext>
            </a:extLst>
          </p:cNvPr>
          <p:cNvSpPr/>
          <p:nvPr/>
        </p:nvSpPr>
        <p:spPr>
          <a:xfrm>
            <a:off x="6279989" y="5012000"/>
            <a:ext cx="5910979" cy="1785104"/>
          </a:xfrm>
          <a:prstGeom prst="rect">
            <a:avLst/>
          </a:prstGeom>
        </p:spPr>
        <p:txBody>
          <a:bodyPr wrap="square">
            <a:spAutoFit/>
          </a:bodyPr>
          <a:lstStyle/>
          <a:p>
            <a:pPr algn="just" fontAlgn="base"/>
            <a:r>
              <a:rPr lang="vi-VN" sz="2200" i="1" dirty="0">
                <a:latin typeface="Times New Roman" panose="02020603050405020304" pitchFamily="18" charset="0"/>
                <a:ea typeface="Times New Roman" panose="02020603050405020304" pitchFamily="18" charset="0"/>
              </a:rPr>
              <a:t>Cánh tay robot điều khiểu bằng cảm ứng, một sản phẩm của tập đoàn FPT. Để ra lệnh cho cánh tay robot này, người dùng chỉ cần đặt tay lên phía trên bộ cảm ứng và dùng chính cử chỉ cầm nắm của bàn tay để robot bắt chước và làm theo.</a:t>
            </a:r>
            <a:endParaRPr lang="en-US" sz="2200" dirty="0">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54577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up)">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F08D42-456C-4E33-BF5E-084EC1089833}"/>
              </a:ext>
            </a:extLst>
          </p:cNvPr>
          <p:cNvSpPr/>
          <p:nvPr/>
        </p:nvSpPr>
        <p:spPr>
          <a:xfrm>
            <a:off x="3505672" y="750984"/>
            <a:ext cx="11202104" cy="430887"/>
          </a:xfrm>
          <a:prstGeom prst="rect">
            <a:avLst/>
          </a:prstGeom>
        </p:spPr>
        <p:txBody>
          <a:bodyPr wrap="square">
            <a:spAutoFit/>
          </a:bodyPr>
          <a:lstStyle/>
          <a:p>
            <a:pPr lvl="1" fontAlgn="base"/>
            <a:r>
              <a:rPr lang="vi-VN" sz="2200" b="1" cap="all" dirty="0">
                <a:solidFill>
                  <a:srgbClr val="FF0000"/>
                </a:solidFill>
                <a:latin typeface="Times New Roman" panose="02020603050405020304" pitchFamily="18" charset="0"/>
                <a:cs typeface="Times New Roman" panose="02020603050405020304" pitchFamily="18" charset="0"/>
              </a:rPr>
              <a:t>Công nghiệp 4.0 tại Việt Nam</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4C5C612-CD5F-4DD9-9B0F-B49AE15A5273}"/>
              </a:ext>
            </a:extLst>
          </p:cNvPr>
          <p:cNvSpPr/>
          <p:nvPr/>
        </p:nvSpPr>
        <p:spPr>
          <a:xfrm>
            <a:off x="4572630" y="1110136"/>
            <a:ext cx="3414717" cy="430887"/>
          </a:xfrm>
          <a:prstGeom prst="rect">
            <a:avLst/>
          </a:prstGeom>
        </p:spPr>
        <p:txBody>
          <a:bodyPr wrap="none">
            <a:spAutoFit/>
          </a:bodyPr>
          <a:lstStyle/>
          <a:p>
            <a:pPr marR="0" lvl="0" algn="just" fontAlgn="base">
              <a:spcBef>
                <a:spcPts val="0"/>
              </a:spcBef>
              <a:spcAft>
                <a:spcPts val="0"/>
              </a:spcAft>
            </a:pPr>
            <a:r>
              <a:rPr lang="en-US" sz="2200" b="1" dirty="0">
                <a:solidFill>
                  <a:schemeClr val="accent1">
                    <a:lumMod val="50000"/>
                  </a:schemeClr>
                </a:solidFill>
                <a:latin typeface="Times New Roman" panose="02020603050405020304" pitchFamily="18" charset="0"/>
                <a:ea typeface="Times New Roman" panose="02020603050405020304" pitchFamily="18" charset="0"/>
              </a:rPr>
              <a:t>D.   </a:t>
            </a:r>
            <a:r>
              <a:rPr lang="vi-VN" sz="2200" b="1" dirty="0">
                <a:solidFill>
                  <a:schemeClr val="accent1">
                    <a:lumMod val="50000"/>
                  </a:schemeClr>
                </a:solidFill>
                <a:latin typeface="Times New Roman" panose="02020603050405020304" pitchFamily="18" charset="0"/>
                <a:ea typeface="Times New Roman" panose="02020603050405020304" pitchFamily="18" charset="0"/>
              </a:rPr>
              <a:t>Các thành tựu nổi bật:</a:t>
            </a:r>
            <a:endParaRPr lang="en-US" sz="2200" dirty="0">
              <a:solidFill>
                <a:schemeClr val="accent1">
                  <a:lumMod val="50000"/>
                </a:schemeClr>
              </a:solidFill>
              <a:effectLst/>
              <a:latin typeface="Times New Roman" panose="02020603050405020304" pitchFamily="18" charset="0"/>
              <a:ea typeface="Times New Roman" panose="02020603050405020304" pitchFamily="18" charset="0"/>
            </a:endParaRPr>
          </a:p>
        </p:txBody>
      </p:sp>
      <p:sp>
        <p:nvSpPr>
          <p:cNvPr id="10" name="Rectangle 5">
            <a:extLst>
              <a:ext uri="{FF2B5EF4-FFF2-40B4-BE49-F238E27FC236}">
                <a16:creationId xmlns:a16="http://schemas.microsoft.com/office/drawing/2014/main" id="{3FCF9132-F535-4BF1-BD49-F7E7C594B8CB}"/>
              </a:ext>
            </a:extLst>
          </p:cNvPr>
          <p:cNvSpPr>
            <a:spLocks noChangeArrowheads="1"/>
          </p:cNvSpPr>
          <p:nvPr/>
        </p:nvSpPr>
        <p:spPr bwMode="auto">
          <a:xfrm>
            <a:off x="251127" y="1279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6" name="Picture 680" descr="Viá»t Nam há»i nháº­p CMCN 4.0: Tá»± sáº£n xuáº¥t Ã´ tÃ´, robot, vá» tinh nhÃ¢n táº¡o">
            <a:extLst>
              <a:ext uri="{FF2B5EF4-FFF2-40B4-BE49-F238E27FC236}">
                <a16:creationId xmlns:a16="http://schemas.microsoft.com/office/drawing/2014/main" id="{1367BEFE-12B7-4B1A-B11B-90E962FD6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02" y="1737119"/>
            <a:ext cx="5599421" cy="31396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Viá»t Nam há»i nháº­p CMCN 4.0: Tá»± sáº£n xuáº¥t Ã´ tÃ´, robot, vá» tinh nhÃ¢n táº¡o">
            <a:extLst>
              <a:ext uri="{FF2B5EF4-FFF2-40B4-BE49-F238E27FC236}">
                <a16:creationId xmlns:a16="http://schemas.microsoft.com/office/drawing/2014/main" id="{94EB1091-3CAF-4960-A301-9A4F72E4AF3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77354" y="1737119"/>
            <a:ext cx="5458744" cy="3139681"/>
          </a:xfrm>
          <a:prstGeom prst="rect">
            <a:avLst/>
          </a:prstGeom>
          <a:noFill/>
          <a:ln>
            <a:noFill/>
          </a:ln>
        </p:spPr>
      </p:pic>
      <p:sp>
        <p:nvSpPr>
          <p:cNvPr id="12" name="Rectangle 11">
            <a:extLst>
              <a:ext uri="{FF2B5EF4-FFF2-40B4-BE49-F238E27FC236}">
                <a16:creationId xmlns:a16="http://schemas.microsoft.com/office/drawing/2014/main" id="{18EACF46-3E8E-422B-8109-330C82094F3E}"/>
              </a:ext>
            </a:extLst>
          </p:cNvPr>
          <p:cNvSpPr/>
          <p:nvPr/>
        </p:nvSpPr>
        <p:spPr>
          <a:xfrm>
            <a:off x="6377352" y="5072896"/>
            <a:ext cx="5458745" cy="1785104"/>
          </a:xfrm>
          <a:prstGeom prst="rect">
            <a:avLst/>
          </a:prstGeom>
        </p:spPr>
        <p:txBody>
          <a:bodyPr wrap="square">
            <a:spAutoFit/>
          </a:bodyPr>
          <a:lstStyle/>
          <a:p>
            <a:pPr algn="just" fontAlgn="base"/>
            <a:r>
              <a:rPr lang="vi-VN" sz="2200" i="1" dirty="0">
                <a:latin typeface="Times New Roman" panose="02020603050405020304" pitchFamily="18" charset="0"/>
                <a:ea typeface="Times New Roman" panose="02020603050405020304" pitchFamily="18" charset="0"/>
              </a:rPr>
              <a:t>Tập đoàn CMC mang đến triển lãm hệ thống camera AI cảnh báo sớm tai nạn đường sắt. Trong trường hợp phát hiện ra người, phương tiện trong phạm vi an toàn đường sắt, hệ thống sẽ ngay lập tức đưa ra cảnh báo.</a:t>
            </a:r>
            <a:endParaRPr lang="en-US" sz="2200" dirty="0">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
        <p:nvSpPr>
          <p:cNvPr id="4" name="Rectangle 3"/>
          <p:cNvSpPr/>
          <p:nvPr/>
        </p:nvSpPr>
        <p:spPr>
          <a:xfrm>
            <a:off x="183988" y="5072896"/>
            <a:ext cx="6096000" cy="1785104"/>
          </a:xfrm>
          <a:prstGeom prst="rect">
            <a:avLst/>
          </a:prstGeom>
        </p:spPr>
        <p:txBody>
          <a:bodyPr>
            <a:spAutoFit/>
          </a:bodyPr>
          <a:lstStyle/>
          <a:p>
            <a:pPr lvl="0" algn="just" eaLnBrk="0" fontAlgn="base" hangingPunct="0">
              <a:spcBef>
                <a:spcPct val="0"/>
              </a:spcBef>
              <a:spcAft>
                <a:spcPct val="0"/>
              </a:spcAft>
            </a:pPr>
            <a:r>
              <a:rPr lang="vi-VN" altLang="en-US" sz="2200" i="1"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Hệ thống nhà thông minh Smart Home bao gồm các cảm biến lắp đặt khắp nơi trong căn hộ. Chỉ cần cầm trên tay một chiếc smartphone, chủ nhân ngôi nhà có thể giám sát toàn bộ hoạt động thông qua camera, bật tắt đèn hay đóng mở cửa.</a:t>
            </a:r>
            <a:endParaRPr lang="vi-VN" altLang="en-US" sz="22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424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wipe(up)">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3709FB-64AF-498F-A123-7C794FEEE602}"/>
              </a:ext>
            </a:extLst>
          </p:cNvPr>
          <p:cNvSpPr/>
          <p:nvPr/>
        </p:nvSpPr>
        <p:spPr>
          <a:xfrm>
            <a:off x="2916232" y="702905"/>
            <a:ext cx="11202104" cy="430887"/>
          </a:xfrm>
          <a:prstGeom prst="rect">
            <a:avLst/>
          </a:prstGeom>
        </p:spPr>
        <p:txBody>
          <a:bodyPr wrap="square">
            <a:spAutoFit/>
          </a:bodyPr>
          <a:lstStyle/>
          <a:p>
            <a:pPr lvl="1" fontAlgn="base"/>
            <a:r>
              <a:rPr lang="vi-VN" sz="2200" b="1" cap="all" dirty="0">
                <a:solidFill>
                  <a:srgbClr val="FF0000"/>
                </a:solidFill>
                <a:latin typeface="Times New Roman" panose="02020603050405020304" pitchFamily="18" charset="0"/>
                <a:cs typeface="Times New Roman" panose="02020603050405020304" pitchFamily="18" charset="0"/>
              </a:rPr>
              <a:t>Công nghiệp 4.0 tại Việt Nam</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127E9AB-1762-4BAB-9779-9EFAE30B17C0}"/>
              </a:ext>
            </a:extLst>
          </p:cNvPr>
          <p:cNvSpPr/>
          <p:nvPr/>
        </p:nvSpPr>
        <p:spPr>
          <a:xfrm>
            <a:off x="4013502" y="1068666"/>
            <a:ext cx="3414717" cy="430887"/>
          </a:xfrm>
          <a:prstGeom prst="rect">
            <a:avLst/>
          </a:prstGeom>
        </p:spPr>
        <p:txBody>
          <a:bodyPr wrap="none">
            <a:spAutoFit/>
          </a:bodyPr>
          <a:lstStyle/>
          <a:p>
            <a:pPr marR="0" lvl="0" algn="just" fontAlgn="base">
              <a:spcBef>
                <a:spcPts val="0"/>
              </a:spcBef>
              <a:spcAft>
                <a:spcPts val="0"/>
              </a:spcAft>
            </a:pPr>
            <a:r>
              <a:rPr lang="en-US" sz="2200" b="1" dirty="0">
                <a:solidFill>
                  <a:schemeClr val="accent1">
                    <a:lumMod val="50000"/>
                  </a:schemeClr>
                </a:solidFill>
                <a:latin typeface="Times New Roman" panose="02020603050405020304" pitchFamily="18" charset="0"/>
                <a:ea typeface="Times New Roman" panose="02020603050405020304" pitchFamily="18" charset="0"/>
              </a:rPr>
              <a:t>D.   </a:t>
            </a:r>
            <a:r>
              <a:rPr lang="vi-VN" sz="2200" b="1" dirty="0">
                <a:solidFill>
                  <a:schemeClr val="accent1">
                    <a:lumMod val="50000"/>
                  </a:schemeClr>
                </a:solidFill>
                <a:latin typeface="Times New Roman" panose="02020603050405020304" pitchFamily="18" charset="0"/>
                <a:ea typeface="Times New Roman" panose="02020603050405020304" pitchFamily="18" charset="0"/>
              </a:rPr>
              <a:t>Các thành tựu nổi bật:</a:t>
            </a:r>
            <a:endParaRPr lang="en-US" sz="2200" dirty="0">
              <a:solidFill>
                <a:schemeClr val="accent1">
                  <a:lumMod val="50000"/>
                </a:schemeClr>
              </a:solidFill>
              <a:effectLst/>
              <a:latin typeface="Times New Roman" panose="02020603050405020304" pitchFamily="18" charset="0"/>
              <a:ea typeface="Times New Roman" panose="02020603050405020304" pitchFamily="18" charset="0"/>
            </a:endParaRPr>
          </a:p>
        </p:txBody>
      </p:sp>
      <p:pic>
        <p:nvPicPr>
          <p:cNvPr id="5" name="Picture 4" descr="Viá»t Nam há»i nháº­p CMCN 4.0: Tá»± sáº£n xuáº¥t Ã´ tÃ´, robot, vá» tinh nhÃ¢n táº¡o">
            <a:extLst>
              <a:ext uri="{FF2B5EF4-FFF2-40B4-BE49-F238E27FC236}">
                <a16:creationId xmlns:a16="http://schemas.microsoft.com/office/drawing/2014/main" id="{EF7D063D-F978-4C94-B5FC-8802CDFBEA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5902" y="1747955"/>
            <a:ext cx="5543550" cy="3362090"/>
          </a:xfrm>
          <a:prstGeom prst="rect">
            <a:avLst/>
          </a:prstGeom>
          <a:noFill/>
          <a:ln>
            <a:noFill/>
          </a:ln>
        </p:spPr>
      </p:pic>
      <p:pic>
        <p:nvPicPr>
          <p:cNvPr id="6" name="Picture 5" descr="Viá»t Nam há»i nháº­p CMCN 4.0: Tá»± sáº£n xuáº¥t Ã´ tÃ´, robot, vá» tinh nhÃ¢n táº¡o">
            <a:extLst>
              <a:ext uri="{FF2B5EF4-FFF2-40B4-BE49-F238E27FC236}">
                <a16:creationId xmlns:a16="http://schemas.microsoft.com/office/drawing/2014/main" id="{15441C6E-9BF7-4B01-A240-01336A955B9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30462" y="1710806"/>
            <a:ext cx="5543550" cy="3362090"/>
          </a:xfrm>
          <a:prstGeom prst="rect">
            <a:avLst/>
          </a:prstGeom>
          <a:noFill/>
          <a:ln>
            <a:noFill/>
          </a:ln>
        </p:spPr>
      </p:pic>
      <p:sp>
        <p:nvSpPr>
          <p:cNvPr id="7" name="Rectangle 6">
            <a:extLst>
              <a:ext uri="{FF2B5EF4-FFF2-40B4-BE49-F238E27FC236}">
                <a16:creationId xmlns:a16="http://schemas.microsoft.com/office/drawing/2014/main" id="{051751D6-190B-4C4F-A2C9-82BEA08E0327}"/>
              </a:ext>
            </a:extLst>
          </p:cNvPr>
          <p:cNvSpPr/>
          <p:nvPr/>
        </p:nvSpPr>
        <p:spPr>
          <a:xfrm>
            <a:off x="355902" y="5072896"/>
            <a:ext cx="5740098" cy="1785104"/>
          </a:xfrm>
          <a:prstGeom prst="rect">
            <a:avLst/>
          </a:prstGeom>
        </p:spPr>
        <p:txBody>
          <a:bodyPr wrap="square">
            <a:spAutoFit/>
          </a:bodyPr>
          <a:lstStyle/>
          <a:p>
            <a:pPr algn="just" fontAlgn="base"/>
            <a:r>
              <a:rPr lang="en-US" sz="2200" i="1" dirty="0" err="1">
                <a:latin typeface="Times New Roman" panose="02020603050405020304" pitchFamily="18" charset="0"/>
                <a:ea typeface="Times New Roman" panose="02020603050405020304" pitchFamily="18" charset="0"/>
              </a:rPr>
              <a:t>Công</a:t>
            </a:r>
            <a:r>
              <a:rPr lang="en-US" sz="2200" i="1" dirty="0">
                <a:latin typeface="Times New Roman" panose="02020603050405020304" pitchFamily="18" charset="0"/>
                <a:ea typeface="Times New Roman" panose="02020603050405020304" pitchFamily="18" charset="0"/>
              </a:rPr>
              <a:t> </a:t>
            </a:r>
            <a:r>
              <a:rPr lang="en-US" sz="2200" i="1" dirty="0" err="1">
                <a:latin typeface="Times New Roman" panose="02020603050405020304" pitchFamily="18" charset="0"/>
                <a:ea typeface="Times New Roman" panose="02020603050405020304" pitchFamily="18" charset="0"/>
              </a:rPr>
              <a:t>nghệ</a:t>
            </a:r>
            <a:r>
              <a:rPr lang="en-US" sz="2200" i="1" dirty="0">
                <a:latin typeface="Times New Roman" panose="02020603050405020304" pitchFamily="18" charset="0"/>
                <a:ea typeface="Times New Roman" panose="02020603050405020304" pitchFamily="18" charset="0"/>
              </a:rPr>
              <a:t> </a:t>
            </a:r>
            <a:r>
              <a:rPr lang="en-US" sz="2200" i="1" dirty="0" err="1">
                <a:latin typeface="Times New Roman" panose="02020603050405020304" pitchFamily="18" charset="0"/>
                <a:ea typeface="Times New Roman" panose="02020603050405020304" pitchFamily="18" charset="0"/>
              </a:rPr>
              <a:t>thanh</a:t>
            </a:r>
            <a:r>
              <a:rPr lang="en-US" sz="2200" i="1" dirty="0">
                <a:latin typeface="Times New Roman" panose="02020603050405020304" pitchFamily="18" charset="0"/>
                <a:ea typeface="Times New Roman" panose="02020603050405020304" pitchFamily="18" charset="0"/>
              </a:rPr>
              <a:t> </a:t>
            </a:r>
            <a:r>
              <a:rPr lang="en-US" sz="2200" i="1" dirty="0" err="1">
                <a:latin typeface="Times New Roman" panose="02020603050405020304" pitchFamily="18" charset="0"/>
                <a:ea typeface="Times New Roman" panose="02020603050405020304" pitchFamily="18" charset="0"/>
              </a:rPr>
              <a:t>toán</a:t>
            </a:r>
            <a:r>
              <a:rPr lang="en-US" sz="2200" i="1" dirty="0">
                <a:latin typeface="Times New Roman" panose="02020603050405020304" pitchFamily="18" charset="0"/>
                <a:ea typeface="Times New Roman" panose="02020603050405020304" pitchFamily="18" charset="0"/>
              </a:rPr>
              <a:t> </a:t>
            </a:r>
            <a:r>
              <a:rPr lang="en-US" sz="2200" i="1" dirty="0" err="1">
                <a:latin typeface="Times New Roman" panose="02020603050405020304" pitchFamily="18" charset="0"/>
                <a:ea typeface="Times New Roman" panose="02020603050405020304" pitchFamily="18" charset="0"/>
              </a:rPr>
              <a:t>mã</a:t>
            </a:r>
            <a:r>
              <a:rPr lang="en-US" sz="2200" i="1" dirty="0">
                <a:latin typeface="Times New Roman" panose="02020603050405020304" pitchFamily="18" charset="0"/>
                <a:ea typeface="Times New Roman" panose="02020603050405020304" pitchFamily="18" charset="0"/>
              </a:rPr>
              <a:t> QR</a:t>
            </a:r>
            <a:r>
              <a:rPr lang="vi-VN" sz="2200" i="1" dirty="0">
                <a:latin typeface="Times New Roman" panose="02020603050405020304" pitchFamily="18" charset="0"/>
                <a:ea typeface="Times New Roman" panose="02020603050405020304" pitchFamily="18" charset="0"/>
              </a:rPr>
              <a:t> được VNPay hợp tác triển khai với nhiều ngân hàng lớn tại Việt Nam. Đây là một phần trong nhóm các giải pháp nhằm thúc đẩy việc thanh toán không dùng tiền mặt.</a:t>
            </a:r>
            <a:endParaRPr lang="en-US" sz="2200" dirty="0">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15ABA5A0-F5FC-4F53-B7F7-105CAC6D82C5}"/>
              </a:ext>
            </a:extLst>
          </p:cNvPr>
          <p:cNvSpPr/>
          <p:nvPr/>
        </p:nvSpPr>
        <p:spPr>
          <a:xfrm>
            <a:off x="6330462" y="5138814"/>
            <a:ext cx="5740098" cy="1446550"/>
          </a:xfrm>
          <a:prstGeom prst="rect">
            <a:avLst/>
          </a:prstGeom>
        </p:spPr>
        <p:txBody>
          <a:bodyPr wrap="square">
            <a:spAutoFit/>
          </a:bodyPr>
          <a:lstStyle/>
          <a:p>
            <a:pPr algn="just" fontAlgn="base"/>
            <a:r>
              <a:rPr lang="vi-VN" sz="2200" i="1" dirty="0">
                <a:latin typeface="Times New Roman" panose="02020603050405020304" pitchFamily="18" charset="0"/>
                <a:ea typeface="Times New Roman" panose="02020603050405020304" pitchFamily="18" charset="0"/>
              </a:rPr>
              <a:t>Hệ thống trả lời tự động (chatbot) của Hitelli. Công nghệ này được sử dụng trong dịch vụ chăm sóc khách hàng, giúp giảm thời gian và tiết kiệm chi phí cho doanh nghiệp. </a:t>
            </a:r>
            <a:endParaRPr lang="en-US" sz="2200" dirty="0">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66597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286348-9463-4A47-8A1E-A692A1911BB8}"/>
              </a:ext>
            </a:extLst>
          </p:cNvPr>
          <p:cNvSpPr/>
          <p:nvPr/>
        </p:nvSpPr>
        <p:spPr>
          <a:xfrm>
            <a:off x="3720904" y="793988"/>
            <a:ext cx="11202104" cy="430887"/>
          </a:xfrm>
          <a:prstGeom prst="rect">
            <a:avLst/>
          </a:prstGeom>
        </p:spPr>
        <p:txBody>
          <a:bodyPr wrap="square">
            <a:spAutoFit/>
          </a:bodyPr>
          <a:lstStyle/>
          <a:p>
            <a:pPr lvl="1" fontAlgn="base"/>
            <a:r>
              <a:rPr lang="vi-VN" sz="2200" b="1" cap="all" dirty="0">
                <a:solidFill>
                  <a:srgbClr val="FF0000"/>
                </a:solidFill>
                <a:latin typeface="Times New Roman" panose="02020603050405020304" pitchFamily="18" charset="0"/>
                <a:cs typeface="Times New Roman" panose="02020603050405020304" pitchFamily="18" charset="0"/>
              </a:rPr>
              <a:t>Công nghiệp 4.0 tại Việt Nam</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4CB062C-4BCD-4B83-AE10-DDD68C97690A}"/>
              </a:ext>
            </a:extLst>
          </p:cNvPr>
          <p:cNvSpPr/>
          <p:nvPr/>
        </p:nvSpPr>
        <p:spPr>
          <a:xfrm>
            <a:off x="3364871" y="1118298"/>
            <a:ext cx="5899885" cy="430887"/>
          </a:xfrm>
          <a:prstGeom prst="rect">
            <a:avLst/>
          </a:prstGeom>
        </p:spPr>
        <p:txBody>
          <a:bodyPr wrap="none">
            <a:spAutoFit/>
          </a:bodyPr>
          <a:lstStyle/>
          <a:p>
            <a:pPr marR="0" lvl="0" fontAlgn="base">
              <a:spcBef>
                <a:spcPts val="0"/>
              </a:spcBef>
              <a:spcAft>
                <a:spcPts val="0"/>
              </a:spcAft>
            </a:pPr>
            <a:r>
              <a:rPr lang="en-US" sz="2200" b="1" dirty="0">
                <a:solidFill>
                  <a:schemeClr val="accent1">
                    <a:lumMod val="50000"/>
                  </a:schemeClr>
                </a:solidFill>
                <a:latin typeface="Times New Roman" panose="02020603050405020304" pitchFamily="18" charset="0"/>
                <a:ea typeface="Times New Roman" panose="02020603050405020304" pitchFamily="18" charset="0"/>
              </a:rPr>
              <a:t>E.   </a:t>
            </a:r>
            <a:r>
              <a:rPr lang="vi-VN" sz="2200" b="1" dirty="0">
                <a:solidFill>
                  <a:schemeClr val="accent1">
                    <a:lumMod val="50000"/>
                  </a:schemeClr>
                </a:solidFill>
                <a:latin typeface="Times New Roman" panose="02020603050405020304" pitchFamily="18" charset="0"/>
                <a:ea typeface="Times New Roman" panose="02020603050405020304" pitchFamily="18" charset="0"/>
              </a:rPr>
              <a:t>Kết luận chung về CMCN 4.0 tại Việt Nam:</a:t>
            </a:r>
            <a:endParaRPr lang="en-US" sz="2200" dirty="0">
              <a:solidFill>
                <a:schemeClr val="accent1">
                  <a:lumMod val="50000"/>
                </a:schemeClr>
              </a:solidFill>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B4175733-4455-461F-B1C7-557110136619}"/>
              </a:ext>
            </a:extLst>
          </p:cNvPr>
          <p:cNvSpPr/>
          <p:nvPr/>
        </p:nvSpPr>
        <p:spPr>
          <a:xfrm>
            <a:off x="484866" y="1520789"/>
            <a:ext cx="10974506" cy="1723549"/>
          </a:xfrm>
          <a:prstGeom prst="rect">
            <a:avLst/>
          </a:prstGeom>
        </p:spPr>
        <p:txBody>
          <a:bodyPr wrap="square">
            <a:spAutoFit/>
          </a:bodyPr>
          <a:lstStyle/>
          <a:p>
            <a:pPr marL="342900" indent="-342900" algn="just" fontAlgn="base">
              <a:buFont typeface="Wingdings" panose="05000000000000000000" pitchFamily="2" charset="2"/>
              <a:buChar char="ü"/>
            </a:pPr>
            <a:r>
              <a:rPr lang="vi-VN" sz="2200" i="1" dirty="0">
                <a:solidFill>
                  <a:srgbClr val="FF0000"/>
                </a:solidFill>
                <a:latin typeface="Times New Roman" panose="02020603050405020304" pitchFamily="18" charset="0"/>
                <a:ea typeface="Times New Roman" panose="02020603050405020304" pitchFamily="18" charset="0"/>
              </a:rPr>
              <a:t>Việt Nam được coi là nước có ưu thế về lực lượng lao động trẻ, dồi dào, điều này sẽ không còn là thế mạnh vì Robot sẽ thay thế hết những công việc thủ công. Trong tương lai, người dân sẽ mất việc làm, bởi công nghệ robot có thể tác động tới hết những ngành như dệt may, dịch vụ, giải trí cho đến y tế, giao thông, giáo dục...</a:t>
            </a:r>
            <a:endParaRPr lang="en-US" sz="2200" i="1" dirty="0">
              <a:solidFill>
                <a:srgbClr val="FF0000"/>
              </a:solidFill>
              <a:latin typeface="Times New Roman" panose="02020603050405020304" pitchFamily="18" charset="0"/>
              <a:ea typeface="Times New Roman" panose="02020603050405020304" pitchFamily="18" charset="0"/>
            </a:endParaRPr>
          </a:p>
          <a:p>
            <a:pPr indent="457200" algn="just" fontAlgn="base"/>
            <a:r>
              <a:rPr lang="vi-VN" dirty="0">
                <a:latin typeface="Times New Roman" panose="02020603050405020304" pitchFamily="18" charset="0"/>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7D5D359F-A2F2-4575-8512-4D63075E4FF8}"/>
              </a:ext>
            </a:extLst>
          </p:cNvPr>
          <p:cNvSpPr/>
          <p:nvPr/>
        </p:nvSpPr>
        <p:spPr>
          <a:xfrm>
            <a:off x="816864" y="3064580"/>
            <a:ext cx="10911840" cy="430887"/>
          </a:xfrm>
          <a:prstGeom prst="rect">
            <a:avLst/>
          </a:prstGeom>
        </p:spPr>
        <p:txBody>
          <a:bodyPr wrap="square">
            <a:spAutoFit/>
          </a:bodyPr>
          <a:lstStyle/>
          <a:p>
            <a:pPr marL="342900" indent="-342900" fontAlgn="base">
              <a:buFont typeface="Wingdings" panose="05000000000000000000" pitchFamily="2" charset="2"/>
              <a:buChar char="Ø"/>
            </a:pPr>
            <a:r>
              <a:rPr lang="vi-VN" sz="2200" dirty="0">
                <a:latin typeface="Times New Roman" panose="02020603050405020304" pitchFamily="18" charset="0"/>
                <a:ea typeface="Times New Roman" panose="02020603050405020304" pitchFamily="18" charset="0"/>
              </a:rPr>
              <a:t>Do đó, để phát triển kinh tế, Nhà nước cần phải cương quyết thực hiện những vấn đề sau: </a:t>
            </a:r>
            <a:endParaRPr lang="en-US" sz="2200" dirty="0">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2849B7B5-B1F0-4D4D-8159-1ED8F03B4B23}"/>
              </a:ext>
            </a:extLst>
          </p:cNvPr>
          <p:cNvSpPr/>
          <p:nvPr/>
        </p:nvSpPr>
        <p:spPr>
          <a:xfrm>
            <a:off x="679938" y="3536722"/>
            <a:ext cx="5634876" cy="430887"/>
          </a:xfrm>
          <a:prstGeom prst="rect">
            <a:avLst/>
          </a:prstGeom>
        </p:spPr>
        <p:txBody>
          <a:bodyPr wrap="none">
            <a:spAutoFit/>
          </a:bodyPr>
          <a:lstStyle/>
          <a:p>
            <a:pPr marL="342900" indent="-342900">
              <a:buFont typeface="Arial" panose="020B0604020202020204" pitchFamily="34" charset="0"/>
              <a:buChar char="•"/>
            </a:pPr>
            <a:r>
              <a:rPr lang="vi-VN" sz="2200" dirty="0">
                <a:solidFill>
                  <a:srgbClr val="222222"/>
                </a:solidFill>
                <a:latin typeface="Times New Roman" panose="02020603050405020304" pitchFamily="18" charset="0"/>
                <a:ea typeface="Times New Roman" panose="02020603050405020304" pitchFamily="18" charset="0"/>
              </a:rPr>
              <a:t>Cởi bỏ độc quyền: Điện, nước, viễn thông… </a:t>
            </a:r>
            <a:endParaRPr lang="en-US" sz="2200" dirty="0"/>
          </a:p>
        </p:txBody>
      </p:sp>
      <p:sp>
        <p:nvSpPr>
          <p:cNvPr id="8" name="Rectangle 7">
            <a:extLst>
              <a:ext uri="{FF2B5EF4-FFF2-40B4-BE49-F238E27FC236}">
                <a16:creationId xmlns:a16="http://schemas.microsoft.com/office/drawing/2014/main" id="{01DD9C7A-16B7-42D8-9350-1F396CF5BA7A}"/>
              </a:ext>
            </a:extLst>
          </p:cNvPr>
          <p:cNvSpPr/>
          <p:nvPr/>
        </p:nvSpPr>
        <p:spPr>
          <a:xfrm>
            <a:off x="681555" y="3854532"/>
            <a:ext cx="2335896" cy="430887"/>
          </a:xfrm>
          <a:prstGeom prst="rect">
            <a:avLst/>
          </a:prstGeom>
        </p:spPr>
        <p:txBody>
          <a:bodyPr wrap="none">
            <a:spAutoFit/>
          </a:bodyPr>
          <a:lstStyle/>
          <a:p>
            <a:pPr marL="342900" indent="-342900">
              <a:buFont typeface="Arial" panose="020B0604020202020204" pitchFamily="34" charset="0"/>
              <a:buChar char="•"/>
            </a:pPr>
            <a:r>
              <a:rPr lang="vi-VN" sz="2200" dirty="0">
                <a:solidFill>
                  <a:srgbClr val="222222"/>
                </a:solidFill>
                <a:latin typeface="Times New Roman" panose="02020603050405020304" pitchFamily="18" charset="0"/>
                <a:ea typeface="Times New Roman" panose="02020603050405020304" pitchFamily="18" charset="0"/>
              </a:rPr>
              <a:t>Đầu tư giáo dục</a:t>
            </a:r>
            <a:endParaRPr lang="en-US" sz="2200" dirty="0"/>
          </a:p>
        </p:txBody>
      </p:sp>
      <p:sp>
        <p:nvSpPr>
          <p:cNvPr id="9" name="Rectangle 8">
            <a:extLst>
              <a:ext uri="{FF2B5EF4-FFF2-40B4-BE49-F238E27FC236}">
                <a16:creationId xmlns:a16="http://schemas.microsoft.com/office/drawing/2014/main" id="{7EC24017-2903-4918-B0B9-3C1D66439E13}"/>
              </a:ext>
            </a:extLst>
          </p:cNvPr>
          <p:cNvSpPr/>
          <p:nvPr/>
        </p:nvSpPr>
        <p:spPr>
          <a:xfrm>
            <a:off x="679936" y="4198208"/>
            <a:ext cx="11207263" cy="769441"/>
          </a:xfrm>
          <a:prstGeom prst="rect">
            <a:avLst/>
          </a:prstGeom>
        </p:spPr>
        <p:txBody>
          <a:bodyPr wrap="square">
            <a:spAutoFit/>
          </a:bodyPr>
          <a:lstStyle/>
          <a:p>
            <a:pPr marL="342900" indent="-342900">
              <a:buFont typeface="Arial" panose="020B0604020202020204" pitchFamily="34" charset="0"/>
              <a:buChar char="•"/>
            </a:pPr>
            <a:r>
              <a:rPr lang="vi-VN" sz="2200" dirty="0">
                <a:solidFill>
                  <a:srgbClr val="222222"/>
                </a:solidFill>
                <a:latin typeface="Times New Roman" panose="02020603050405020304" pitchFamily="18" charset="0"/>
                <a:ea typeface="Times New Roman" panose="02020603050405020304" pitchFamily="18" charset="0"/>
              </a:rPr>
              <a:t>Cần thiết xúc tiến việc tăng lương, tăng phụ cấp, tăng phúc lợi, để ngành Giáo dục thu hút được người tài vào làm việc</a:t>
            </a:r>
            <a:endParaRPr lang="en-US" sz="2200" dirty="0"/>
          </a:p>
        </p:txBody>
      </p:sp>
      <p:sp>
        <p:nvSpPr>
          <p:cNvPr id="10" name="Rectangle 9">
            <a:extLst>
              <a:ext uri="{FF2B5EF4-FFF2-40B4-BE49-F238E27FC236}">
                <a16:creationId xmlns:a16="http://schemas.microsoft.com/office/drawing/2014/main" id="{79527C5D-F64C-4DB1-A3D9-D601FB98E438}"/>
              </a:ext>
            </a:extLst>
          </p:cNvPr>
          <p:cNvSpPr/>
          <p:nvPr/>
        </p:nvSpPr>
        <p:spPr>
          <a:xfrm>
            <a:off x="679937" y="4859927"/>
            <a:ext cx="3401893" cy="430887"/>
          </a:xfrm>
          <a:prstGeom prst="rect">
            <a:avLst/>
          </a:prstGeom>
        </p:spPr>
        <p:txBody>
          <a:bodyPr wrap="none">
            <a:spAutoFit/>
          </a:bodyPr>
          <a:lstStyle/>
          <a:p>
            <a:pPr marL="342900" indent="-342900">
              <a:buFont typeface="Arial" panose="020B0604020202020204" pitchFamily="34" charset="0"/>
              <a:buChar char="•"/>
            </a:pPr>
            <a:r>
              <a:rPr lang="vi-VN" sz="2200" dirty="0">
                <a:solidFill>
                  <a:srgbClr val="222222"/>
                </a:solidFill>
                <a:latin typeface="Times New Roman" panose="02020603050405020304" pitchFamily="18" charset="0"/>
                <a:ea typeface="Times New Roman" panose="02020603050405020304" pitchFamily="18" charset="0"/>
              </a:rPr>
              <a:t>Giảm thuế cho người dân</a:t>
            </a:r>
            <a:endParaRPr lang="en-US" sz="2200" dirty="0"/>
          </a:p>
        </p:txBody>
      </p:sp>
      <p:sp>
        <p:nvSpPr>
          <p:cNvPr id="11" name="Rectangle 10">
            <a:extLst>
              <a:ext uri="{FF2B5EF4-FFF2-40B4-BE49-F238E27FC236}">
                <a16:creationId xmlns:a16="http://schemas.microsoft.com/office/drawing/2014/main" id="{9DEA4776-1BB9-45DD-ACA3-0D1EF8896070}"/>
              </a:ext>
            </a:extLst>
          </p:cNvPr>
          <p:cNvSpPr/>
          <p:nvPr/>
        </p:nvSpPr>
        <p:spPr>
          <a:xfrm>
            <a:off x="679936" y="5303582"/>
            <a:ext cx="11207263" cy="1107996"/>
          </a:xfrm>
          <a:prstGeom prst="rect">
            <a:avLst/>
          </a:prstGeom>
        </p:spPr>
        <p:txBody>
          <a:bodyPr wrap="square">
            <a:spAutoFit/>
          </a:bodyPr>
          <a:lstStyle/>
          <a:p>
            <a:pPr marL="342900" marR="0" lvl="0" indent="-342900" fontAlgn="base">
              <a:spcBef>
                <a:spcPts val="0"/>
              </a:spcBef>
              <a:spcAft>
                <a:spcPts val="0"/>
              </a:spcAft>
              <a:buFont typeface="Wingdings" panose="05000000000000000000" pitchFamily="2" charset="2"/>
              <a:buChar char=""/>
            </a:pPr>
            <a:r>
              <a:rPr lang="vi-VN" sz="22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Kết luận</a:t>
            </a:r>
            <a:r>
              <a:rPr lang="en-US" sz="22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sz="22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2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doanh nghiệp Việt Nam sẽ đi đầu hay theo đuôi trong công nghiệp 4.0 còn tùy thuộc vào chính sách của Nhà nước về độc quyền, đào tạo nhân lực, thuế và chính sách lương.</a:t>
            </a:r>
            <a:endParaRPr lang="en-US" sz="22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vi-VN" sz="2200" i="1" dirty="0">
                <a:solidFill>
                  <a:srgbClr val="FF0000"/>
                </a:solidFill>
                <a:latin typeface="Times New Roman" panose="02020603050405020304" pitchFamily="18" charset="0"/>
                <a:ea typeface="Times New Roman" panose="02020603050405020304" pitchFamily="18" charset="0"/>
              </a:rPr>
              <a:t> </a:t>
            </a:r>
            <a:endParaRPr lang="en-US" sz="2200" i="1" dirty="0">
              <a:solidFill>
                <a:srgbClr val="FF0000"/>
              </a:solidFill>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922FFE8B-DE76-43BD-BDF5-37E104956D01}"/>
              </a:ext>
            </a:extLst>
          </p:cNvPr>
          <p:cNvSpPr/>
          <p:nvPr/>
        </p:nvSpPr>
        <p:spPr>
          <a:xfrm>
            <a:off x="1624862" y="204091"/>
            <a:ext cx="9310254" cy="461665"/>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vi-VN" sz="2400" b="1" dirty="0">
                <a:ln w="0"/>
                <a:solidFill>
                  <a:schemeClr val="tx1"/>
                </a:solidFill>
                <a:effectLst>
                  <a:outerShdw blurRad="38100" dist="19050" dir="2700000" algn="tl" rotWithShape="0">
                    <a:schemeClr val="dk1">
                      <a:alpha val="40000"/>
                    </a:schemeClr>
                  </a:outerShdw>
                </a:effectLst>
                <a:latin typeface="+mj-lt"/>
              </a:rPr>
              <a:t>CUỘC CÁCH MẠNG CÔNG NGHIỆP 4.0</a:t>
            </a:r>
            <a:endParaRPr lang="en-US" sz="2400" b="1" dirty="0">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153576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996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F35E02-94F2-4BED-87DA-0703300619D5}"/>
              </a:ext>
            </a:extLst>
          </p:cNvPr>
          <p:cNvSpPr/>
          <p:nvPr/>
        </p:nvSpPr>
        <p:spPr>
          <a:xfrm>
            <a:off x="1440872" y="119151"/>
            <a:ext cx="9310254" cy="830997"/>
          </a:xfrm>
          <a:prstGeom prst="rect">
            <a:avLst/>
          </a:prstGeom>
          <a:solidFill>
            <a:srgbClr val="92D050"/>
          </a:solidFill>
          <a:effectLst>
            <a:outerShdw blurRad="50800" dist="38100" dir="5400000" algn="t" rotWithShape="0">
              <a:prstClr val="black">
                <a:alpha val="40000"/>
              </a:prstClr>
            </a:outerShdw>
          </a:effectLst>
        </p:spPr>
        <p:txBody>
          <a:bodyPr wrap="square">
            <a:spAutoFit/>
          </a:bodyPr>
          <a:lstStyle/>
          <a:p>
            <a:pPr algn="ctr"/>
            <a:r>
              <a:rPr lang="vi-VN" sz="2400" b="1" dirty="0">
                <a:latin typeface="+mj-lt"/>
              </a:rPr>
              <a:t>HIỂU HƠN VỀ</a:t>
            </a:r>
            <a:r>
              <a:rPr lang="vi-VN" sz="2400" b="1" cap="all" dirty="0">
                <a:latin typeface="+mj-lt"/>
              </a:rPr>
              <a:t> cách mạng công nghiệp 4.0 để không bị tụt hậu</a:t>
            </a:r>
            <a:endParaRPr lang="en-US" sz="2400" b="1" dirty="0">
              <a:latin typeface="+mj-lt"/>
            </a:endParaRPr>
          </a:p>
        </p:txBody>
      </p:sp>
      <p:sp>
        <p:nvSpPr>
          <p:cNvPr id="3" name="Rectangle 2">
            <a:extLst>
              <a:ext uri="{FF2B5EF4-FFF2-40B4-BE49-F238E27FC236}">
                <a16:creationId xmlns:a16="http://schemas.microsoft.com/office/drawing/2014/main" id="{36FE23A7-B47B-4A9B-ACC1-0A89C1B0D232}"/>
              </a:ext>
            </a:extLst>
          </p:cNvPr>
          <p:cNvSpPr>
            <a:spLocks noChangeArrowheads="1"/>
          </p:cNvSpPr>
          <p:nvPr/>
        </p:nvSpPr>
        <p:spPr bwMode="auto">
          <a:xfrm>
            <a:off x="735495" y="10956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pic>
        <p:nvPicPr>
          <p:cNvPr id="2049" name="Picture 699" descr="LÃ  sinh viÃªn, hÃ£y hiá»u tháº¿ nÃ o lÃ  cÃ¡ch máº¡ng cÃ´ng nghiá»p 4.0 Äá» khÃ´ng bá» tá»¥t háº­u - áº¢nh 1.">
            <a:extLst>
              <a:ext uri="{FF2B5EF4-FFF2-40B4-BE49-F238E27FC236}">
                <a16:creationId xmlns:a16="http://schemas.microsoft.com/office/drawing/2014/main" id="{4FBCFC0A-85BF-46AD-BD4F-C5C6C1BC7E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933" y="2752219"/>
            <a:ext cx="5625401" cy="29624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426AB75-0A3A-4929-A140-3F4F49B4FBB0}"/>
              </a:ext>
            </a:extLst>
          </p:cNvPr>
          <p:cNvSpPr/>
          <p:nvPr/>
        </p:nvSpPr>
        <p:spPr>
          <a:xfrm>
            <a:off x="287933" y="1143359"/>
            <a:ext cx="10168031" cy="341247"/>
          </a:xfrm>
          <a:prstGeom prst="rect">
            <a:avLst/>
          </a:prstGeom>
        </p:spPr>
        <p:txBody>
          <a:bodyPr wrap="square">
            <a:spAutoFit/>
          </a:bodyPr>
          <a:lstStyle/>
          <a:p>
            <a:pPr marL="342900" marR="0" lvl="0" indent="-342900" fontAlgn="base">
              <a:lnSpc>
                <a:spcPts val="1875"/>
              </a:lnSpc>
              <a:spcBef>
                <a:spcPts val="0"/>
              </a:spcBef>
              <a:spcAft>
                <a:spcPts val="0"/>
              </a:spcAft>
              <a:buFont typeface="Symbol" panose="05050102010706020507" pitchFamily="18" charset="2"/>
              <a:buChar char=""/>
            </a:pPr>
            <a:r>
              <a:rPr lang="vi-VN" sz="2200" b="1" dirty="0">
                <a:solidFill>
                  <a:srgbClr val="000000"/>
                </a:solidFill>
                <a:latin typeface="Times New Roman" panose="02020603050405020304" pitchFamily="18" charset="0"/>
                <a:ea typeface="Times New Roman" panose="02020603050405020304" pitchFamily="18" charset="0"/>
              </a:rPr>
              <a:t>Chúng ta đang đứng tại 1 trong 4 cột mốc quan trọng của nhân loại</a:t>
            </a:r>
            <a:endParaRPr lang="en-US" sz="22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F0BE0F94-DD11-485A-9842-40F154D5C72D}"/>
              </a:ext>
            </a:extLst>
          </p:cNvPr>
          <p:cNvSpPr/>
          <p:nvPr/>
        </p:nvSpPr>
        <p:spPr>
          <a:xfrm>
            <a:off x="548261" y="5770038"/>
            <a:ext cx="5104743" cy="764440"/>
          </a:xfrm>
          <a:prstGeom prst="rect">
            <a:avLst/>
          </a:prstGeom>
        </p:spPr>
        <p:txBody>
          <a:bodyPr wrap="square">
            <a:spAutoFit/>
          </a:bodyPr>
          <a:lstStyle/>
          <a:p>
            <a:pPr algn="ctr" fontAlgn="base">
              <a:lnSpc>
                <a:spcPts val="2700"/>
              </a:lnSpc>
            </a:pPr>
            <a:r>
              <a:rPr lang="vi-VN" sz="2200" b="1" i="1" kern="0" dirty="0">
                <a:solidFill>
                  <a:srgbClr val="000000"/>
                </a:solidFill>
                <a:latin typeface="Times New Roman" panose="02020603050405020304" pitchFamily="18" charset="0"/>
                <a:ea typeface="Times New Roman" panose="02020603050405020304" pitchFamily="18" charset="0"/>
              </a:rPr>
              <a:t>Kỉ nguyên 4.0 – kỉ nguyên của những “nhà máy thông minh”.</a:t>
            </a:r>
            <a:endParaRPr lang="en-US" sz="2200" b="1" kern="0" dirty="0">
              <a:solidFill>
                <a:srgbClr val="FF0000"/>
              </a:solidFill>
              <a:effectLst/>
              <a:latin typeface="Times New Roman" panose="02020603050405020304" pitchFamily="18" charset="0"/>
              <a:ea typeface="Times New Roman" panose="02020603050405020304" pitchFamily="18" charset="0"/>
            </a:endParaRPr>
          </a:p>
        </p:txBody>
      </p:sp>
      <p:pic>
        <p:nvPicPr>
          <p:cNvPr id="8" name="Picture 7" descr="https://kenh14cdn.com/2017/2-1495450560327.jpg">
            <a:extLst>
              <a:ext uri="{FF2B5EF4-FFF2-40B4-BE49-F238E27FC236}">
                <a16:creationId xmlns:a16="http://schemas.microsoft.com/office/drawing/2014/main" id="{09AC41A2-3977-43CA-9613-8603BB2412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04880" y="2714103"/>
            <a:ext cx="5699185" cy="2962420"/>
          </a:xfrm>
          <a:prstGeom prst="rect">
            <a:avLst/>
          </a:prstGeom>
          <a:noFill/>
          <a:ln>
            <a:noFill/>
          </a:ln>
        </p:spPr>
      </p:pic>
      <p:sp>
        <p:nvSpPr>
          <p:cNvPr id="7" name="Rectangle 6">
            <a:extLst>
              <a:ext uri="{FF2B5EF4-FFF2-40B4-BE49-F238E27FC236}">
                <a16:creationId xmlns:a16="http://schemas.microsoft.com/office/drawing/2014/main" id="{04263EFF-57CE-48AC-80A6-8DFDA51D1268}"/>
              </a:ext>
            </a:extLst>
          </p:cNvPr>
          <p:cNvSpPr/>
          <p:nvPr/>
        </p:nvSpPr>
        <p:spPr>
          <a:xfrm>
            <a:off x="5913334" y="5705670"/>
            <a:ext cx="6096000" cy="1107996"/>
          </a:xfrm>
          <a:prstGeom prst="rect">
            <a:avLst/>
          </a:prstGeom>
        </p:spPr>
        <p:txBody>
          <a:bodyPr>
            <a:spAutoFit/>
          </a:bodyPr>
          <a:lstStyle/>
          <a:p>
            <a:pPr indent="457200" algn="ctr" fontAlgn="base">
              <a:spcAft>
                <a:spcPts val="1875"/>
              </a:spcAft>
            </a:pPr>
            <a:r>
              <a:rPr lang="vi-VN" sz="2200" b="1" i="1" dirty="0">
                <a:latin typeface="Times New Roman" panose="02020603050405020304" pitchFamily="18" charset="0"/>
                <a:ea typeface="Times New Roman" panose="02020603050405020304" pitchFamily="18" charset="0"/>
              </a:rPr>
              <a:t>Trọng tâm của Industry 4.0 là Internet kết nối vạn vật, một hệ thống truyền dữ liệu giữa mọi vật với nhau mà không cần tương tác trực tiếp</a:t>
            </a:r>
            <a:endParaRPr lang="en-US" sz="2200" b="1" dirty="0">
              <a:effectLst/>
              <a:latin typeface="Times New Roman" panose="02020603050405020304" pitchFamily="18" charset="0"/>
              <a:ea typeface="Times New Roman" panose="02020603050405020304" pitchFamily="18" charset="0"/>
            </a:endParaRPr>
          </a:p>
        </p:txBody>
      </p:sp>
      <p:sp>
        <p:nvSpPr>
          <p:cNvPr id="9" name="Rectangle 8"/>
          <p:cNvSpPr/>
          <p:nvPr/>
        </p:nvSpPr>
        <p:spPr>
          <a:xfrm>
            <a:off x="1243584" y="1484606"/>
            <a:ext cx="9507542" cy="923330"/>
          </a:xfrm>
          <a:prstGeom prst="rect">
            <a:avLst/>
          </a:prstGeom>
        </p:spPr>
        <p:txBody>
          <a:bodyPr wrap="square">
            <a:spAutoFit/>
          </a:bodyPr>
          <a:lstStyle/>
          <a:p>
            <a:pPr lvl="0" algn="ctr" eaLnBrk="0" fontAlgn="base" hangingPunct="0">
              <a:spcBef>
                <a:spcPct val="0"/>
              </a:spcBef>
              <a:spcAft>
                <a:spcPct val="0"/>
              </a:spcAft>
            </a:pPr>
            <a:br>
              <a:rPr lang="en-US" alt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br>
            <a:r>
              <a:rPr lang="vi-VN" altLang="en-US" b="1" dirty="0" bmk="_Toc10145032">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LÀ SINH VIÊN, HÃY HIỂU THẾ NÀO LÀ CÁCH MẠNG CÔNG NGHIỆP 4.0 ĐỂ KHÔNG BỊ TỤT HẬU</a:t>
            </a:r>
            <a:endParaRPr lang="en-US" altLang="en-US" sz="1600" b="1" dirty="0">
              <a:solidFill>
                <a:srgbClr val="FF0000"/>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06150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49"/>
                                        </p:tgtEl>
                                        <p:attrNameLst>
                                          <p:attrName>style.visibility</p:attrName>
                                        </p:attrNameLst>
                                      </p:cBhvr>
                                      <p:to>
                                        <p:strVal val="visible"/>
                                      </p:to>
                                    </p:set>
                                    <p:animEffect transition="in" filter="wipe(up)">
                                      <p:cBhvr>
                                        <p:cTn id="22" dur="500"/>
                                        <p:tgtEl>
                                          <p:spTgt spid="20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FE23A7-B47B-4A9B-ACC1-0A89C1B0D232}"/>
              </a:ext>
            </a:extLst>
          </p:cNvPr>
          <p:cNvSpPr>
            <a:spLocks noChangeArrowheads="1"/>
          </p:cNvSpPr>
          <p:nvPr/>
        </p:nvSpPr>
        <p:spPr bwMode="auto">
          <a:xfrm>
            <a:off x="735495" y="10956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2426AB75-0A3A-4929-A140-3F4F49B4FBB0}"/>
              </a:ext>
            </a:extLst>
          </p:cNvPr>
          <p:cNvSpPr/>
          <p:nvPr/>
        </p:nvSpPr>
        <p:spPr>
          <a:xfrm>
            <a:off x="287933" y="1143359"/>
            <a:ext cx="10168031" cy="341247"/>
          </a:xfrm>
          <a:prstGeom prst="rect">
            <a:avLst/>
          </a:prstGeom>
        </p:spPr>
        <p:txBody>
          <a:bodyPr wrap="square">
            <a:spAutoFit/>
          </a:bodyPr>
          <a:lstStyle/>
          <a:p>
            <a:pPr marL="342900" marR="0" lvl="0" indent="-342900" fontAlgn="base">
              <a:lnSpc>
                <a:spcPts val="1875"/>
              </a:lnSpc>
              <a:spcBef>
                <a:spcPts val="0"/>
              </a:spcBef>
              <a:spcAft>
                <a:spcPts val="0"/>
              </a:spcAft>
              <a:buFont typeface="Symbol" panose="05050102010706020507" pitchFamily="18" charset="2"/>
              <a:buChar char=""/>
            </a:pPr>
            <a:r>
              <a:rPr lang="vi-VN" sz="2200" b="1" dirty="0">
                <a:solidFill>
                  <a:srgbClr val="000000"/>
                </a:solidFill>
                <a:latin typeface="Times New Roman" panose="02020603050405020304" pitchFamily="18" charset="0"/>
                <a:ea typeface="Times New Roman" panose="02020603050405020304" pitchFamily="18" charset="0"/>
              </a:rPr>
              <a:t>Chúng ta đang đứng tại 1 trong 4 cột mốc quan trọng của nhân loại</a:t>
            </a:r>
            <a:endParaRPr lang="en-US" sz="2200" dirty="0">
              <a:effectLst/>
              <a:latin typeface="Times New Roman" panose="02020603050405020304" pitchFamily="18" charset="0"/>
              <a:ea typeface="Times New Roman" panose="02020603050405020304" pitchFamily="18" charset="0"/>
            </a:endParaRPr>
          </a:p>
        </p:txBody>
      </p:sp>
      <p:pic>
        <p:nvPicPr>
          <p:cNvPr id="2054" name="Picture 703" descr="LÃ  sinh viÃªn, hÃ£y hiá»u tháº¿ nÃ o lÃ  cÃ¡ch máº¡ng cÃ´ng nghiá»p 4.0 Äá» khÃ´ng bá» tá»¥t háº­u - áº¢nh 4.">
            <a:extLst>
              <a:ext uri="{FF2B5EF4-FFF2-40B4-BE49-F238E27FC236}">
                <a16:creationId xmlns:a16="http://schemas.microsoft.com/office/drawing/2014/main" id="{B32FDCB0-1792-4B5A-84C7-ECAB64443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5859" y="2704677"/>
            <a:ext cx="3511369" cy="3580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702" descr="LÃ  sinh viÃªn, hÃ£y hiá»u tháº¿ nÃ o lÃ  cÃ¡ch máº¡ng cÃ´ng nghiá»p 4.0 Äá» khÃ´ng bá» tá»¥t háº­u - áº¢nh 5.">
            <a:extLst>
              <a:ext uri="{FF2B5EF4-FFF2-40B4-BE49-F238E27FC236}">
                <a16:creationId xmlns:a16="http://schemas.microsoft.com/office/drawing/2014/main" id="{9F67AAF6-54A6-4F2B-A4D2-A7D14A5CFE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098" y="2709252"/>
            <a:ext cx="3574042" cy="3603533"/>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696" descr="LÃ  sinh viÃªn, hÃ£y hiá»u tháº¿ nÃ o lÃ  cÃ¡ch máº¡ng cÃ´ng nghiá»p 4.0 Äá» khÃ´ng bá» tá»¥t háº­u - áº¢nh 3.">
            <a:extLst>
              <a:ext uri="{FF2B5EF4-FFF2-40B4-BE49-F238E27FC236}">
                <a16:creationId xmlns:a16="http://schemas.microsoft.com/office/drawing/2014/main" id="{78767F17-DBF6-4A79-AD3D-DF9B29EB6D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7468" y="2732156"/>
            <a:ext cx="3797063" cy="358061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633B4E1C-17BE-4737-BA4B-660D305FC350}"/>
              </a:ext>
            </a:extLst>
          </p:cNvPr>
          <p:cNvSpPr>
            <a:spLocks noChangeArrowheads="1"/>
          </p:cNvSpPr>
          <p:nvPr/>
        </p:nvSpPr>
        <p:spPr bwMode="auto">
          <a:xfrm>
            <a:off x="735495" y="640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886C2BAF-9054-4B33-87C4-9C162F47EAC8}"/>
              </a:ext>
            </a:extLst>
          </p:cNvPr>
          <p:cNvSpPr>
            <a:spLocks noChangeArrowheads="1"/>
          </p:cNvSpPr>
          <p:nvPr/>
        </p:nvSpPr>
        <p:spPr bwMode="auto">
          <a:xfrm>
            <a:off x="1789043" y="28903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10">
            <a:extLst>
              <a:ext uri="{FF2B5EF4-FFF2-40B4-BE49-F238E27FC236}">
                <a16:creationId xmlns:a16="http://schemas.microsoft.com/office/drawing/2014/main" id="{D339E816-7B20-495F-83CF-6A2E569C138D}"/>
              </a:ext>
            </a:extLst>
          </p:cNvPr>
          <p:cNvSpPr/>
          <p:nvPr/>
        </p:nvSpPr>
        <p:spPr>
          <a:xfrm>
            <a:off x="1527312" y="6377896"/>
            <a:ext cx="10608365" cy="430887"/>
          </a:xfrm>
          <a:prstGeom prst="rect">
            <a:avLst/>
          </a:prstGeom>
        </p:spPr>
        <p:txBody>
          <a:bodyPr wrap="square">
            <a:spAutoFit/>
          </a:bodyPr>
          <a:lstStyle/>
          <a:p>
            <a:pPr lvl="0" indent="457200" eaLnBrk="0" fontAlgn="base" hangingPunct="0">
              <a:spcBef>
                <a:spcPct val="0"/>
              </a:spcBef>
              <a:spcAft>
                <a:spcPct val="0"/>
              </a:spcAft>
            </a:pPr>
            <a:r>
              <a:rPr lang="vi-VN" altLang="en-US" sz="2200" i="1" dirty="0">
                <a:latin typeface="+mj-lt"/>
                <a:ea typeface="Times New Roman" panose="02020603050405020304" pitchFamily="18" charset="0"/>
              </a:rPr>
              <a:t>Robot thông minh ngày càng phát triển và đang dần thay thế con người.</a:t>
            </a:r>
            <a:endParaRPr lang="en-US" altLang="en-US" sz="2200" dirty="0">
              <a:latin typeface="+mj-lt"/>
              <a:ea typeface="Times New Roman" panose="02020603050405020304" pitchFamily="18" charset="0"/>
            </a:endParaRPr>
          </a:p>
        </p:txBody>
      </p:sp>
      <p:sp>
        <p:nvSpPr>
          <p:cNvPr id="12" name="Rectangle 11">
            <a:extLst>
              <a:ext uri="{FF2B5EF4-FFF2-40B4-BE49-F238E27FC236}">
                <a16:creationId xmlns:a16="http://schemas.microsoft.com/office/drawing/2014/main" id="{81F35E02-94F2-4BED-87DA-0703300619D5}"/>
              </a:ext>
            </a:extLst>
          </p:cNvPr>
          <p:cNvSpPr/>
          <p:nvPr/>
        </p:nvSpPr>
        <p:spPr>
          <a:xfrm>
            <a:off x="1440872" y="119151"/>
            <a:ext cx="9310254" cy="830997"/>
          </a:xfrm>
          <a:prstGeom prst="rect">
            <a:avLst/>
          </a:prstGeom>
          <a:solidFill>
            <a:srgbClr val="92D050"/>
          </a:solidFill>
          <a:effectLst>
            <a:outerShdw blurRad="50800" dist="38100" dir="5400000" algn="t" rotWithShape="0">
              <a:prstClr val="black">
                <a:alpha val="40000"/>
              </a:prstClr>
            </a:outerShdw>
          </a:effectLst>
        </p:spPr>
        <p:txBody>
          <a:bodyPr wrap="square">
            <a:spAutoFit/>
          </a:bodyPr>
          <a:lstStyle/>
          <a:p>
            <a:pPr algn="ctr"/>
            <a:r>
              <a:rPr lang="vi-VN" sz="2400" b="1" dirty="0">
                <a:latin typeface="+mj-lt"/>
              </a:rPr>
              <a:t>HIỂU HƠN VỀ</a:t>
            </a:r>
            <a:r>
              <a:rPr lang="vi-VN" sz="2400" b="1" cap="all" dirty="0">
                <a:latin typeface="+mj-lt"/>
              </a:rPr>
              <a:t> cách mạng công nghiệp 4.0 để không bị tụt hậu</a:t>
            </a:r>
            <a:endParaRPr lang="en-US" sz="2400" b="1" dirty="0">
              <a:latin typeface="+mj-lt"/>
            </a:endParaRPr>
          </a:p>
        </p:txBody>
      </p:sp>
      <p:sp>
        <p:nvSpPr>
          <p:cNvPr id="4" name="Rectangle 3"/>
          <p:cNvSpPr/>
          <p:nvPr/>
        </p:nvSpPr>
        <p:spPr>
          <a:xfrm>
            <a:off x="347471" y="1528430"/>
            <a:ext cx="11497056" cy="1107996"/>
          </a:xfrm>
          <a:prstGeom prst="rect">
            <a:avLst/>
          </a:prstGeom>
        </p:spPr>
        <p:txBody>
          <a:bodyPr wrap="square">
            <a:spAutoFit/>
          </a:bodyPr>
          <a:lstStyle/>
          <a:p>
            <a:pPr marL="285750" lvl="0" indent="-285750" algn="just" eaLnBrk="0" fontAlgn="base" hangingPunct="0">
              <a:spcBef>
                <a:spcPct val="0"/>
              </a:spcBef>
              <a:spcAft>
                <a:spcPct val="0"/>
              </a:spcAft>
              <a:buFont typeface="Wingdings" panose="05000000000000000000" pitchFamily="2" charset="2"/>
              <a:buChar char="ü"/>
            </a:pPr>
            <a:r>
              <a:rPr lang="vi-VN" altLang="en-US" sz="2200" i="1" dirty="0" bmk="_Hlk9974245">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Nhiều ý kiến cho rằng cuộc cách mạng này chỉ là dự đoán. Nhưng với những sự ra đời liên tiếp của những robot tự động, xe hơi tự lái, mạng xã hội… ta có thể nhận thấy kỉ nguyên 4.0 đang đến rất gần.</a:t>
            </a:r>
            <a:endParaRPr lang="en-US" altLang="en-US" sz="22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750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wipe(up)">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53"/>
                                        </p:tgtEl>
                                        <p:attrNameLst>
                                          <p:attrName>style.visibility</p:attrName>
                                        </p:attrNameLst>
                                      </p:cBhvr>
                                      <p:to>
                                        <p:strVal val="visible"/>
                                      </p:to>
                                    </p:set>
                                    <p:animEffect transition="in" filter="wipe(up)">
                                      <p:cBhvr>
                                        <p:cTn id="17" dur="500"/>
                                        <p:tgtEl>
                                          <p:spTgt spid="20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wipe(up)">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13F73F-6E48-46AD-8337-A7D80B564E0D}"/>
              </a:ext>
            </a:extLst>
          </p:cNvPr>
          <p:cNvSpPr/>
          <p:nvPr/>
        </p:nvSpPr>
        <p:spPr>
          <a:xfrm>
            <a:off x="370885" y="1274561"/>
            <a:ext cx="6737742" cy="341247"/>
          </a:xfrm>
          <a:prstGeom prst="rect">
            <a:avLst/>
          </a:prstGeom>
        </p:spPr>
        <p:txBody>
          <a:bodyPr wrap="none">
            <a:spAutoFit/>
          </a:bodyPr>
          <a:lstStyle/>
          <a:p>
            <a:pPr marL="342900" marR="0" lvl="0" indent="-342900" fontAlgn="base">
              <a:lnSpc>
                <a:spcPts val="1875"/>
              </a:lnSpc>
              <a:spcBef>
                <a:spcPts val="0"/>
              </a:spcBef>
              <a:spcAft>
                <a:spcPts val="0"/>
              </a:spcAft>
              <a:buFont typeface="Symbol" panose="05050102010706020507" pitchFamily="18" charset="2"/>
              <a:buChar char=""/>
            </a:pPr>
            <a:r>
              <a:rPr lang="vi-VN" sz="2200" b="1" dirty="0">
                <a:solidFill>
                  <a:srgbClr val="000000"/>
                </a:solidFill>
                <a:latin typeface="Times New Roman" panose="02020603050405020304" pitchFamily="18" charset="0"/>
                <a:ea typeface="Times New Roman" panose="02020603050405020304" pitchFamily="18" charset="0"/>
              </a:rPr>
              <a:t>4.0 sẽ thay đổi cuộc sống của chúng ta như thế nào?</a:t>
            </a:r>
            <a:endParaRPr lang="en-US" sz="22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68E2E36A-9D65-4D79-B59F-45F35CD98F37}"/>
              </a:ext>
            </a:extLst>
          </p:cNvPr>
          <p:cNvSpPr/>
          <p:nvPr/>
        </p:nvSpPr>
        <p:spPr>
          <a:xfrm>
            <a:off x="192281" y="1615808"/>
            <a:ext cx="11516315" cy="1351652"/>
          </a:xfrm>
          <a:prstGeom prst="rect">
            <a:avLst/>
          </a:prstGeom>
        </p:spPr>
        <p:txBody>
          <a:bodyPr wrap="square">
            <a:spAutoFit/>
          </a:bodyPr>
          <a:lstStyle/>
          <a:p>
            <a:pPr marL="342900" indent="-342900" fontAlgn="base">
              <a:buFont typeface="Wingdings" panose="05000000000000000000" pitchFamily="2" charset="2"/>
              <a:buChar char="ü"/>
            </a:pPr>
            <a:r>
              <a:rPr lang="vi-VN" sz="2200" i="1" dirty="0">
                <a:solidFill>
                  <a:srgbClr val="FF0000"/>
                </a:solidFill>
                <a:latin typeface="Times New Roman" panose="02020603050405020304" pitchFamily="18" charset="0"/>
                <a:ea typeface="Times New Roman" panose="02020603050405020304" pitchFamily="18" charset="0"/>
              </a:rPr>
              <a:t>Cuộc cách mạng công nghiệp này sẽ tác động trực tiếp tới nguồn lao động trong vài năm tới – chính là những sinh viên đang học tập hôm nay. Chúng ta sẽ chiến thắng và làm chủ robot, hay thất bại và bị chúng đào thải, phụ thuộc vào sự chuẩn bị từ lúc này.</a:t>
            </a:r>
            <a:endParaRPr lang="en-US" sz="2200" i="1" dirty="0">
              <a:solidFill>
                <a:srgbClr val="FF0000"/>
              </a:solidFill>
              <a:latin typeface="Times New Roman" panose="02020603050405020304" pitchFamily="18" charset="0"/>
              <a:ea typeface="Times New Roman" panose="02020603050405020304" pitchFamily="18" charset="0"/>
            </a:endParaRPr>
          </a:p>
          <a:p>
            <a:pPr fontAlgn="base">
              <a:lnSpc>
                <a:spcPts val="1875"/>
              </a:lnSpc>
            </a:pPr>
            <a:endParaRPr lang="en-US" sz="1400" i="1" dirty="0">
              <a:solidFill>
                <a:srgbClr val="FF0000"/>
              </a:solidFill>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D743280C-3BA3-42C7-8616-E889C67EC98C}"/>
              </a:ext>
            </a:extLst>
          </p:cNvPr>
          <p:cNvSpPr/>
          <p:nvPr/>
        </p:nvSpPr>
        <p:spPr>
          <a:xfrm>
            <a:off x="1013791" y="2894381"/>
            <a:ext cx="8368748" cy="430887"/>
          </a:xfrm>
          <a:prstGeom prst="rect">
            <a:avLst/>
          </a:prstGeom>
        </p:spPr>
        <p:txBody>
          <a:bodyPr wrap="square">
            <a:spAutoFit/>
          </a:bodyPr>
          <a:lstStyle/>
          <a:p>
            <a:pPr marL="342900" marR="0" lvl="0" indent="-342900" fontAlgn="base">
              <a:spcBef>
                <a:spcPts val="0"/>
              </a:spcBef>
              <a:spcAft>
                <a:spcPts val="0"/>
              </a:spcAft>
              <a:buFont typeface="Wingdings" panose="05000000000000000000" pitchFamily="2" charset="2"/>
              <a:buChar char="v"/>
            </a:pPr>
            <a:r>
              <a:rPr lang="vi-VN" sz="2200" b="1" dirty="0">
                <a:solidFill>
                  <a:srgbClr val="222222"/>
                </a:solidFill>
                <a:latin typeface="+mj-lt"/>
                <a:ea typeface="Times New Roman" panose="02020603050405020304" pitchFamily="18" charset="0"/>
              </a:rPr>
              <a:t>Muốn nắm bắt vận mệnh của mình, hãy thay đổi ngay từ bây giờ</a:t>
            </a:r>
            <a:endParaRPr lang="en-US" sz="2200" dirty="0">
              <a:effectLst/>
              <a:latin typeface="+mj-lt"/>
              <a:ea typeface="Times New Roman" panose="02020603050405020304" pitchFamily="18" charset="0"/>
            </a:endParaRPr>
          </a:p>
        </p:txBody>
      </p:sp>
      <p:sp>
        <p:nvSpPr>
          <p:cNvPr id="8" name="Rectangle 7">
            <a:extLst>
              <a:ext uri="{FF2B5EF4-FFF2-40B4-BE49-F238E27FC236}">
                <a16:creationId xmlns:a16="http://schemas.microsoft.com/office/drawing/2014/main" id="{D14CFD4E-08BB-4F60-A55C-E103A28356AA}"/>
              </a:ext>
            </a:extLst>
          </p:cNvPr>
          <p:cNvSpPr/>
          <p:nvPr/>
        </p:nvSpPr>
        <p:spPr>
          <a:xfrm>
            <a:off x="1013791" y="3330866"/>
            <a:ext cx="4509568" cy="341247"/>
          </a:xfrm>
          <a:prstGeom prst="rect">
            <a:avLst/>
          </a:prstGeom>
        </p:spPr>
        <p:txBody>
          <a:bodyPr wrap="none">
            <a:spAutoFit/>
          </a:bodyPr>
          <a:lstStyle/>
          <a:p>
            <a:pPr marL="342900" marR="0" lvl="0" indent="-342900" fontAlgn="base">
              <a:lnSpc>
                <a:spcPts val="1875"/>
              </a:lnSpc>
              <a:spcBef>
                <a:spcPts val="0"/>
              </a:spcBef>
              <a:spcAft>
                <a:spcPts val="0"/>
              </a:spcAft>
              <a:buFont typeface="Wingdings" panose="05000000000000000000" pitchFamily="2" charset="2"/>
              <a:buChar char="v"/>
            </a:pPr>
            <a:r>
              <a:rPr lang="vi-VN" sz="2200" b="1" dirty="0">
                <a:solidFill>
                  <a:srgbClr val="222222"/>
                </a:solidFill>
                <a:latin typeface="Times New Roman" panose="02020603050405020304" pitchFamily="18" charset="0"/>
                <a:ea typeface="Times New Roman" panose="02020603050405020304" pitchFamily="18" charset="0"/>
              </a:rPr>
              <a:t>Tư duy lỗi thời, tương lai tụt hậu</a:t>
            </a:r>
            <a:endParaRPr lang="en-US" sz="2200" dirty="0">
              <a:effectLst/>
              <a:latin typeface="Times New Roman" panose="02020603050405020304" pitchFamily="18" charset="0"/>
              <a:ea typeface="Times New Roman" panose="02020603050405020304" pitchFamily="18" charset="0"/>
            </a:endParaRPr>
          </a:p>
        </p:txBody>
      </p:sp>
      <p:pic>
        <p:nvPicPr>
          <p:cNvPr id="9" name="Picture 8" descr="LÃ  sinh viÃªn, hÃ£y hiá»u tháº¿ nÃ o lÃ  cÃ¡ch máº¡ng cÃ´ng nghiá»p 4.0 Äá» khÃ´ng bá» tá»¥t háº­u - áº¢nh 6.">
            <a:extLst>
              <a:ext uri="{FF2B5EF4-FFF2-40B4-BE49-F238E27FC236}">
                <a16:creationId xmlns:a16="http://schemas.microsoft.com/office/drawing/2014/main" id="{CCEF59C8-29D2-47A7-853E-87ADF8605C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5672" y="3825715"/>
            <a:ext cx="4509567" cy="2461587"/>
          </a:xfrm>
          <a:prstGeom prst="rect">
            <a:avLst/>
          </a:prstGeom>
          <a:noFill/>
          <a:ln>
            <a:noFill/>
          </a:ln>
        </p:spPr>
      </p:pic>
      <p:sp>
        <p:nvSpPr>
          <p:cNvPr id="10" name="Rectangle 9">
            <a:extLst>
              <a:ext uri="{FF2B5EF4-FFF2-40B4-BE49-F238E27FC236}">
                <a16:creationId xmlns:a16="http://schemas.microsoft.com/office/drawing/2014/main" id="{26CF0DFC-8BC3-44B7-9A7A-176DE6DDE487}"/>
              </a:ext>
            </a:extLst>
          </p:cNvPr>
          <p:cNvSpPr/>
          <p:nvPr/>
        </p:nvSpPr>
        <p:spPr>
          <a:xfrm>
            <a:off x="7199029" y="5501526"/>
            <a:ext cx="4509567" cy="769441"/>
          </a:xfrm>
          <a:prstGeom prst="rect">
            <a:avLst/>
          </a:prstGeom>
        </p:spPr>
        <p:txBody>
          <a:bodyPr wrap="square">
            <a:spAutoFit/>
          </a:bodyPr>
          <a:lstStyle/>
          <a:p>
            <a:pPr algn="ctr" fontAlgn="base"/>
            <a:r>
              <a:rPr lang="vi-VN" sz="2200" i="1" dirty="0">
                <a:latin typeface="Times New Roman" panose="02020603050405020304" pitchFamily="18" charset="0"/>
                <a:ea typeface="Times New Roman" panose="02020603050405020304" pitchFamily="18" charset="0"/>
              </a:rPr>
              <a:t>Môi trường cạnh tranh gay gắt không có chỗ cho những tư duy cũ kĩ.</a:t>
            </a:r>
            <a:endParaRPr lang="en-US" sz="2200" dirty="0">
              <a:effectLst/>
              <a:latin typeface="Times New Roman" panose="02020603050405020304" pitchFamily="18" charset="0"/>
              <a:ea typeface="Times New Roman" panose="02020603050405020304" pitchFamily="18" charset="0"/>
            </a:endParaRPr>
          </a:p>
        </p:txBody>
      </p:sp>
      <p:sp>
        <p:nvSpPr>
          <p:cNvPr id="11" name="Rectangle 10">
            <a:extLst>
              <a:ext uri="{FF2B5EF4-FFF2-40B4-BE49-F238E27FC236}">
                <a16:creationId xmlns:a16="http://schemas.microsoft.com/office/drawing/2014/main" id="{81F35E02-94F2-4BED-87DA-0703300619D5}"/>
              </a:ext>
            </a:extLst>
          </p:cNvPr>
          <p:cNvSpPr/>
          <p:nvPr/>
        </p:nvSpPr>
        <p:spPr>
          <a:xfrm>
            <a:off x="1440872" y="119151"/>
            <a:ext cx="9310254" cy="830997"/>
          </a:xfrm>
          <a:prstGeom prst="rect">
            <a:avLst/>
          </a:prstGeom>
          <a:solidFill>
            <a:srgbClr val="92D050"/>
          </a:solidFill>
          <a:effectLst>
            <a:outerShdw blurRad="50800" dist="38100" dir="5400000" algn="t" rotWithShape="0">
              <a:prstClr val="black">
                <a:alpha val="40000"/>
              </a:prstClr>
            </a:outerShdw>
          </a:effectLst>
        </p:spPr>
        <p:txBody>
          <a:bodyPr wrap="square">
            <a:spAutoFit/>
          </a:bodyPr>
          <a:lstStyle/>
          <a:p>
            <a:pPr algn="ctr"/>
            <a:r>
              <a:rPr lang="vi-VN" sz="2400" b="1" dirty="0">
                <a:latin typeface="+mj-lt"/>
              </a:rPr>
              <a:t>HIỂU HƠN VỀ</a:t>
            </a:r>
            <a:r>
              <a:rPr lang="vi-VN" sz="2400" b="1" cap="all" dirty="0">
                <a:latin typeface="+mj-lt"/>
              </a:rPr>
              <a:t> cách mạng công nghiệp 4.0 để không bị tụt hậu</a:t>
            </a:r>
            <a:endParaRPr lang="en-US" sz="2400" b="1" dirty="0">
              <a:latin typeface="+mj-lt"/>
            </a:endParaRPr>
          </a:p>
        </p:txBody>
      </p:sp>
      <p:cxnSp>
        <p:nvCxnSpPr>
          <p:cNvPr id="7" name="Straight Arrow Connector 6"/>
          <p:cNvCxnSpPr>
            <a:stCxn id="9" idx="3"/>
          </p:cNvCxnSpPr>
          <p:nvPr/>
        </p:nvCxnSpPr>
        <p:spPr>
          <a:xfrm flipV="1">
            <a:off x="6255239" y="4437888"/>
            <a:ext cx="1181881" cy="61862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12765" y="4068556"/>
            <a:ext cx="3413114" cy="430887"/>
          </a:xfrm>
          <a:prstGeom prst="rect">
            <a:avLst/>
          </a:prstGeom>
          <a:noFill/>
        </p:spPr>
        <p:txBody>
          <a:bodyPr wrap="none" rtlCol="0">
            <a:spAutoFit/>
          </a:bodyPr>
          <a:lstStyle/>
          <a:p>
            <a:r>
              <a:rPr lang="en-US" sz="2200" i="1" dirty="0" err="1">
                <a:latin typeface="Times New Roman" panose="02020603050405020304" pitchFamily="18" charset="0"/>
                <a:cs typeface="Times New Roman" panose="02020603050405020304" pitchFamily="18" charset="0"/>
              </a:rPr>
              <a:t>Nạn</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thất</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nghiệp</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hoành</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hành</a:t>
            </a:r>
            <a:endParaRPr lang="en-US" sz="2200" i="1" dirty="0">
              <a:latin typeface="Times New Roman" panose="02020603050405020304" pitchFamily="18" charset="0"/>
              <a:cs typeface="Times New Roman" panose="02020603050405020304" pitchFamily="18" charset="0"/>
            </a:endParaRPr>
          </a:p>
        </p:txBody>
      </p:sp>
      <p:cxnSp>
        <p:nvCxnSpPr>
          <p:cNvPr id="14" name="Straight Arrow Connector 13"/>
          <p:cNvCxnSpPr/>
          <p:nvPr/>
        </p:nvCxnSpPr>
        <p:spPr>
          <a:xfrm>
            <a:off x="9219322" y="4563337"/>
            <a:ext cx="0" cy="9381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95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10"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13F73F-6E48-46AD-8337-A7D80B564E0D}"/>
              </a:ext>
            </a:extLst>
          </p:cNvPr>
          <p:cNvSpPr/>
          <p:nvPr/>
        </p:nvSpPr>
        <p:spPr>
          <a:xfrm>
            <a:off x="370885" y="1274561"/>
            <a:ext cx="6737742" cy="341247"/>
          </a:xfrm>
          <a:prstGeom prst="rect">
            <a:avLst/>
          </a:prstGeom>
        </p:spPr>
        <p:txBody>
          <a:bodyPr wrap="none">
            <a:spAutoFit/>
          </a:bodyPr>
          <a:lstStyle/>
          <a:p>
            <a:pPr marL="342900" marR="0" lvl="0" indent="-342900" fontAlgn="base">
              <a:lnSpc>
                <a:spcPts val="1875"/>
              </a:lnSpc>
              <a:spcBef>
                <a:spcPts val="0"/>
              </a:spcBef>
              <a:spcAft>
                <a:spcPts val="0"/>
              </a:spcAft>
              <a:buFont typeface="Symbol" panose="05050102010706020507" pitchFamily="18" charset="2"/>
              <a:buChar char=""/>
            </a:pPr>
            <a:r>
              <a:rPr lang="vi-VN" sz="2200" b="1" dirty="0">
                <a:solidFill>
                  <a:srgbClr val="000000"/>
                </a:solidFill>
                <a:latin typeface="Times New Roman" panose="02020603050405020304" pitchFamily="18" charset="0"/>
                <a:ea typeface="Times New Roman" panose="02020603050405020304" pitchFamily="18" charset="0"/>
              </a:rPr>
              <a:t>4.0 sẽ thay đổi cuộc sống của chúng ta như thế nào?</a:t>
            </a:r>
            <a:endParaRPr lang="en-US" sz="22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68E2E36A-9D65-4D79-B59F-45F35CD98F37}"/>
              </a:ext>
            </a:extLst>
          </p:cNvPr>
          <p:cNvSpPr/>
          <p:nvPr/>
        </p:nvSpPr>
        <p:spPr>
          <a:xfrm>
            <a:off x="191981" y="1615808"/>
            <a:ext cx="11516315" cy="1351652"/>
          </a:xfrm>
          <a:prstGeom prst="rect">
            <a:avLst/>
          </a:prstGeom>
        </p:spPr>
        <p:txBody>
          <a:bodyPr wrap="square">
            <a:spAutoFit/>
          </a:bodyPr>
          <a:lstStyle/>
          <a:p>
            <a:pPr marL="342900" indent="-342900" fontAlgn="base">
              <a:buFont typeface="Wingdings" panose="05000000000000000000" pitchFamily="2" charset="2"/>
              <a:buChar char="ü"/>
            </a:pPr>
            <a:r>
              <a:rPr lang="vi-VN" sz="2200" i="1" dirty="0">
                <a:solidFill>
                  <a:srgbClr val="FF0000"/>
                </a:solidFill>
                <a:latin typeface="Times New Roman" panose="02020603050405020304" pitchFamily="18" charset="0"/>
                <a:ea typeface="Times New Roman" panose="02020603050405020304" pitchFamily="18" charset="0"/>
              </a:rPr>
              <a:t>Cuộc cách mạng công nghiệp này sẽ tác động trực tiếp tới nguồn lao động trong vài năm tới – chính là những sinh viên đang học tập hôm nay. Chúng ta sẽ chiến thắng và làm chủ robot, hay thất bại và bị chúng đào thải, phụ thuộc vào sự chuẩn bị từ lúc này.</a:t>
            </a:r>
            <a:endParaRPr lang="en-US" sz="2200" i="1" dirty="0">
              <a:solidFill>
                <a:srgbClr val="FF0000"/>
              </a:solidFill>
              <a:latin typeface="Times New Roman" panose="02020603050405020304" pitchFamily="18" charset="0"/>
              <a:ea typeface="Times New Roman" panose="02020603050405020304" pitchFamily="18" charset="0"/>
            </a:endParaRPr>
          </a:p>
          <a:p>
            <a:pPr fontAlgn="base">
              <a:lnSpc>
                <a:spcPts val="1875"/>
              </a:lnSpc>
            </a:pPr>
            <a:endParaRPr lang="en-US" sz="1400" i="1" dirty="0">
              <a:solidFill>
                <a:srgbClr val="FF0000"/>
              </a:solidFill>
              <a:effectLst/>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D743280C-3BA3-42C7-8616-E889C67EC98C}"/>
              </a:ext>
            </a:extLst>
          </p:cNvPr>
          <p:cNvSpPr/>
          <p:nvPr/>
        </p:nvSpPr>
        <p:spPr>
          <a:xfrm>
            <a:off x="1013791" y="2726958"/>
            <a:ext cx="8368748" cy="430887"/>
          </a:xfrm>
          <a:prstGeom prst="rect">
            <a:avLst/>
          </a:prstGeom>
        </p:spPr>
        <p:txBody>
          <a:bodyPr wrap="square">
            <a:spAutoFit/>
          </a:bodyPr>
          <a:lstStyle/>
          <a:p>
            <a:pPr marL="342900" marR="0" lvl="0" indent="-342900" fontAlgn="base">
              <a:spcBef>
                <a:spcPts val="0"/>
              </a:spcBef>
              <a:spcAft>
                <a:spcPts val="0"/>
              </a:spcAft>
              <a:buFont typeface="Wingdings" panose="05000000000000000000" pitchFamily="2" charset="2"/>
              <a:buChar char="v"/>
            </a:pPr>
            <a:r>
              <a:rPr lang="vi-VN" sz="2200" b="1" dirty="0">
                <a:solidFill>
                  <a:srgbClr val="222222"/>
                </a:solidFill>
                <a:latin typeface="+mj-lt"/>
                <a:ea typeface="Times New Roman" panose="02020603050405020304" pitchFamily="18" charset="0"/>
              </a:rPr>
              <a:t>Muốn nắm bắt vận mệnh của mình, hãy thay đổi ngay từ bây giờ</a:t>
            </a:r>
            <a:endParaRPr lang="en-US" sz="2200" dirty="0">
              <a:effectLst/>
              <a:latin typeface="+mj-lt"/>
              <a:ea typeface="Times New Roman" panose="02020603050405020304" pitchFamily="18" charset="0"/>
            </a:endParaRPr>
          </a:p>
        </p:txBody>
      </p:sp>
      <p:sp>
        <p:nvSpPr>
          <p:cNvPr id="8" name="Rectangle 7">
            <a:extLst>
              <a:ext uri="{FF2B5EF4-FFF2-40B4-BE49-F238E27FC236}">
                <a16:creationId xmlns:a16="http://schemas.microsoft.com/office/drawing/2014/main" id="{D14CFD4E-08BB-4F60-A55C-E103A28356AA}"/>
              </a:ext>
            </a:extLst>
          </p:cNvPr>
          <p:cNvSpPr/>
          <p:nvPr/>
        </p:nvSpPr>
        <p:spPr>
          <a:xfrm>
            <a:off x="976120" y="3157845"/>
            <a:ext cx="4509568" cy="341247"/>
          </a:xfrm>
          <a:prstGeom prst="rect">
            <a:avLst/>
          </a:prstGeom>
        </p:spPr>
        <p:txBody>
          <a:bodyPr wrap="none">
            <a:spAutoFit/>
          </a:bodyPr>
          <a:lstStyle/>
          <a:p>
            <a:pPr marL="342900" marR="0" lvl="0" indent="-342900" fontAlgn="base">
              <a:lnSpc>
                <a:spcPts val="1875"/>
              </a:lnSpc>
              <a:spcBef>
                <a:spcPts val="0"/>
              </a:spcBef>
              <a:spcAft>
                <a:spcPts val="0"/>
              </a:spcAft>
              <a:buFont typeface="Wingdings" panose="05000000000000000000" pitchFamily="2" charset="2"/>
              <a:buChar char="v"/>
            </a:pPr>
            <a:r>
              <a:rPr lang="vi-VN" sz="2200" b="1" dirty="0">
                <a:solidFill>
                  <a:srgbClr val="222222"/>
                </a:solidFill>
                <a:latin typeface="Times New Roman" panose="02020603050405020304" pitchFamily="18" charset="0"/>
                <a:ea typeface="Times New Roman" panose="02020603050405020304" pitchFamily="18" charset="0"/>
              </a:rPr>
              <a:t>Tư duy lỗi thời, tương lai tụt hậu</a:t>
            </a:r>
            <a:endParaRPr lang="en-US" sz="22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6D9E7E3A-AF4B-4E4D-976E-0C6BD92D3A28}"/>
              </a:ext>
            </a:extLst>
          </p:cNvPr>
          <p:cNvSpPr/>
          <p:nvPr/>
        </p:nvSpPr>
        <p:spPr>
          <a:xfrm>
            <a:off x="1013790" y="3580884"/>
            <a:ext cx="4434227" cy="341247"/>
          </a:xfrm>
          <a:prstGeom prst="rect">
            <a:avLst/>
          </a:prstGeom>
        </p:spPr>
        <p:txBody>
          <a:bodyPr wrap="none">
            <a:spAutoFit/>
          </a:bodyPr>
          <a:lstStyle/>
          <a:p>
            <a:pPr marL="342900" marR="0" lvl="0" indent="-342900" fontAlgn="base">
              <a:lnSpc>
                <a:spcPts val="1875"/>
              </a:lnSpc>
              <a:spcBef>
                <a:spcPts val="0"/>
              </a:spcBef>
              <a:spcAft>
                <a:spcPts val="0"/>
              </a:spcAft>
              <a:buFont typeface="Wingdings" panose="05000000000000000000" pitchFamily="2" charset="2"/>
              <a:buChar char="v"/>
            </a:pPr>
            <a:r>
              <a:rPr lang="vi-VN" sz="2200" b="1" dirty="0">
                <a:solidFill>
                  <a:srgbClr val="222222"/>
                </a:solidFill>
                <a:latin typeface="Times New Roman" panose="02020603050405020304" pitchFamily="18" charset="0"/>
                <a:ea typeface="Times New Roman" panose="02020603050405020304" pitchFamily="18" charset="0"/>
              </a:rPr>
              <a:t>Đợi chờ không còn là hạnh phúc</a:t>
            </a:r>
            <a:endParaRPr lang="en-US" sz="2200" dirty="0">
              <a:effectLst/>
              <a:latin typeface="Times New Roman" panose="02020603050405020304" pitchFamily="18" charset="0"/>
              <a:ea typeface="Times New Roman" panose="02020603050405020304" pitchFamily="18" charset="0"/>
            </a:endParaRPr>
          </a:p>
        </p:txBody>
      </p:sp>
      <p:pic>
        <p:nvPicPr>
          <p:cNvPr id="11" name="Picture 10" descr="LÃ  sinh viÃªn, hÃ£y hiá»u tháº¿ nÃ o lÃ  cÃ¡ch máº¡ng cÃ´ng nghiá»p 4.0 Äá» khÃ´ng bá» tá»¥t háº­u - áº¢nh 7.">
            <a:extLst>
              <a:ext uri="{FF2B5EF4-FFF2-40B4-BE49-F238E27FC236}">
                <a16:creationId xmlns:a16="http://schemas.microsoft.com/office/drawing/2014/main" id="{FF2ABAA5-1041-4573-BA0E-18A33F53C2E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5064" y="4078610"/>
            <a:ext cx="4662953" cy="2503053"/>
          </a:xfrm>
          <a:prstGeom prst="rect">
            <a:avLst/>
          </a:prstGeom>
          <a:noFill/>
          <a:ln>
            <a:noFill/>
          </a:ln>
        </p:spPr>
      </p:pic>
      <p:sp>
        <p:nvSpPr>
          <p:cNvPr id="7" name="Rectangle 6">
            <a:extLst>
              <a:ext uri="{FF2B5EF4-FFF2-40B4-BE49-F238E27FC236}">
                <a16:creationId xmlns:a16="http://schemas.microsoft.com/office/drawing/2014/main" id="{DDF26FD4-7644-4067-97E2-1BBE0C8C5ECC}"/>
              </a:ext>
            </a:extLst>
          </p:cNvPr>
          <p:cNvSpPr/>
          <p:nvPr/>
        </p:nvSpPr>
        <p:spPr>
          <a:xfrm>
            <a:off x="6778487" y="4773906"/>
            <a:ext cx="4239709" cy="1107996"/>
          </a:xfrm>
          <a:prstGeom prst="rect">
            <a:avLst/>
          </a:prstGeom>
        </p:spPr>
        <p:txBody>
          <a:bodyPr wrap="square">
            <a:spAutoFit/>
          </a:bodyPr>
          <a:lstStyle/>
          <a:p>
            <a:pPr algn="ctr" fontAlgn="base"/>
            <a:r>
              <a:rPr lang="vi-VN" sz="2200" i="1" dirty="0">
                <a:latin typeface="Times New Roman" panose="02020603050405020304" pitchFamily="18" charset="0"/>
                <a:ea typeface="Times New Roman" panose="02020603050405020304" pitchFamily="18" charset="0"/>
              </a:rPr>
              <a:t>Không một giáo trình, tài liệu nào cập nhật kịp thời vô vàn những xu hướng phát triển mới bên ngoài.</a:t>
            </a:r>
            <a:endParaRPr lang="en-US" sz="2200" dirty="0">
              <a:effectLst/>
              <a:latin typeface="Times New Roman" panose="02020603050405020304" pitchFamily="18" charset="0"/>
              <a:ea typeface="Times New Roman" panose="02020603050405020304" pitchFamily="18" charset="0"/>
            </a:endParaRPr>
          </a:p>
        </p:txBody>
      </p:sp>
      <p:sp>
        <p:nvSpPr>
          <p:cNvPr id="10" name="Rectangle 9">
            <a:extLst>
              <a:ext uri="{FF2B5EF4-FFF2-40B4-BE49-F238E27FC236}">
                <a16:creationId xmlns:a16="http://schemas.microsoft.com/office/drawing/2014/main" id="{81F35E02-94F2-4BED-87DA-0703300619D5}"/>
              </a:ext>
            </a:extLst>
          </p:cNvPr>
          <p:cNvSpPr/>
          <p:nvPr/>
        </p:nvSpPr>
        <p:spPr>
          <a:xfrm>
            <a:off x="1440872" y="119151"/>
            <a:ext cx="9310254" cy="830997"/>
          </a:xfrm>
          <a:prstGeom prst="rect">
            <a:avLst/>
          </a:prstGeom>
          <a:solidFill>
            <a:srgbClr val="92D050"/>
          </a:solidFill>
          <a:effectLst>
            <a:outerShdw blurRad="50800" dist="38100" dir="5400000" algn="t" rotWithShape="0">
              <a:prstClr val="black">
                <a:alpha val="40000"/>
              </a:prstClr>
            </a:outerShdw>
          </a:effectLst>
        </p:spPr>
        <p:txBody>
          <a:bodyPr wrap="square">
            <a:spAutoFit/>
          </a:bodyPr>
          <a:lstStyle/>
          <a:p>
            <a:pPr algn="ctr"/>
            <a:r>
              <a:rPr lang="vi-VN" sz="2400" b="1" dirty="0">
                <a:latin typeface="+mj-lt"/>
              </a:rPr>
              <a:t>HIỂU HƠN VỀ</a:t>
            </a:r>
            <a:r>
              <a:rPr lang="vi-VN" sz="2400" b="1" cap="all" dirty="0">
                <a:latin typeface="+mj-lt"/>
              </a:rPr>
              <a:t> cách mạng công nghiệp 4.0 để không bị tụt hậu</a:t>
            </a:r>
            <a:endParaRPr lang="en-US" sz="2400" b="1" dirty="0">
              <a:latin typeface="+mj-lt"/>
            </a:endParaRPr>
          </a:p>
        </p:txBody>
      </p:sp>
      <p:cxnSp>
        <p:nvCxnSpPr>
          <p:cNvPr id="12" name="Straight Arrow Connector 11"/>
          <p:cNvCxnSpPr>
            <a:stCxn id="11" idx="3"/>
          </p:cNvCxnSpPr>
          <p:nvPr/>
        </p:nvCxnSpPr>
        <p:spPr>
          <a:xfrm flipV="1">
            <a:off x="5448017" y="5327904"/>
            <a:ext cx="1330470" cy="22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35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13F73F-6E48-46AD-8337-A7D80B564E0D}"/>
              </a:ext>
            </a:extLst>
          </p:cNvPr>
          <p:cNvSpPr/>
          <p:nvPr/>
        </p:nvSpPr>
        <p:spPr>
          <a:xfrm>
            <a:off x="370885" y="1274561"/>
            <a:ext cx="6737742" cy="341247"/>
          </a:xfrm>
          <a:prstGeom prst="rect">
            <a:avLst/>
          </a:prstGeom>
        </p:spPr>
        <p:txBody>
          <a:bodyPr wrap="none">
            <a:spAutoFit/>
          </a:bodyPr>
          <a:lstStyle/>
          <a:p>
            <a:pPr marL="342900" marR="0" lvl="0" indent="-342900" fontAlgn="base">
              <a:lnSpc>
                <a:spcPts val="1875"/>
              </a:lnSpc>
              <a:spcBef>
                <a:spcPts val="0"/>
              </a:spcBef>
              <a:spcAft>
                <a:spcPts val="0"/>
              </a:spcAft>
              <a:buFont typeface="Symbol" panose="05050102010706020507" pitchFamily="18" charset="2"/>
              <a:buChar char=""/>
            </a:pPr>
            <a:r>
              <a:rPr lang="vi-VN" sz="2200" b="1" dirty="0">
                <a:solidFill>
                  <a:srgbClr val="000000"/>
                </a:solidFill>
                <a:latin typeface="Times New Roman" panose="02020603050405020304" pitchFamily="18" charset="0"/>
                <a:ea typeface="Times New Roman" panose="02020603050405020304" pitchFamily="18" charset="0"/>
              </a:rPr>
              <a:t>4.0 sẽ thay đổi cuộc sống của chúng ta như thế nào?</a:t>
            </a:r>
            <a:endParaRPr lang="en-US" sz="22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68E2E36A-9D65-4D79-B59F-45F35CD98F37}"/>
              </a:ext>
            </a:extLst>
          </p:cNvPr>
          <p:cNvSpPr/>
          <p:nvPr/>
        </p:nvSpPr>
        <p:spPr>
          <a:xfrm>
            <a:off x="155405" y="1579269"/>
            <a:ext cx="11516315" cy="1107996"/>
          </a:xfrm>
          <a:prstGeom prst="rect">
            <a:avLst/>
          </a:prstGeom>
        </p:spPr>
        <p:txBody>
          <a:bodyPr wrap="square">
            <a:spAutoFit/>
          </a:bodyPr>
          <a:lstStyle/>
          <a:p>
            <a:pPr marL="342900" indent="-342900" fontAlgn="base">
              <a:buFont typeface="Wingdings" panose="05000000000000000000" pitchFamily="2" charset="2"/>
              <a:buChar char="ü"/>
            </a:pPr>
            <a:r>
              <a:rPr lang="vi-VN" sz="2200" i="1" dirty="0">
                <a:solidFill>
                  <a:srgbClr val="FF0000"/>
                </a:solidFill>
                <a:latin typeface="Times New Roman" panose="02020603050405020304" pitchFamily="18" charset="0"/>
                <a:ea typeface="Times New Roman" panose="02020603050405020304" pitchFamily="18" charset="0"/>
              </a:rPr>
              <a:t>Cuộc cách mạng công nghiệp này sẽ tác động trực tiếp tới nguồn lao động trong vài năm tới – chính là những sinh viên đang học tập hôm nay. Chúng ta sẽ chiến thắng và làm chủ robot, hay thất bại và bị chúng đào thải, phụ thuộc vào sự chuẩn bị từ lúc này.</a:t>
            </a:r>
            <a:endParaRPr lang="en-US" sz="2200" i="1" dirty="0">
              <a:solidFill>
                <a:srgbClr val="FF0000"/>
              </a:solidFill>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D743280C-3BA3-42C7-8616-E889C67EC98C}"/>
              </a:ext>
            </a:extLst>
          </p:cNvPr>
          <p:cNvSpPr/>
          <p:nvPr/>
        </p:nvSpPr>
        <p:spPr>
          <a:xfrm>
            <a:off x="1013791" y="2726789"/>
            <a:ext cx="8368748" cy="430887"/>
          </a:xfrm>
          <a:prstGeom prst="rect">
            <a:avLst/>
          </a:prstGeom>
        </p:spPr>
        <p:txBody>
          <a:bodyPr wrap="square">
            <a:spAutoFit/>
          </a:bodyPr>
          <a:lstStyle/>
          <a:p>
            <a:pPr marL="342900" marR="0" lvl="0" indent="-342900" fontAlgn="base">
              <a:spcBef>
                <a:spcPts val="0"/>
              </a:spcBef>
              <a:spcAft>
                <a:spcPts val="0"/>
              </a:spcAft>
              <a:buFont typeface="Wingdings" panose="05000000000000000000" pitchFamily="2" charset="2"/>
              <a:buChar char="v"/>
            </a:pPr>
            <a:r>
              <a:rPr lang="vi-VN" sz="2200" b="1" dirty="0">
                <a:solidFill>
                  <a:srgbClr val="222222"/>
                </a:solidFill>
                <a:latin typeface="+mj-lt"/>
                <a:ea typeface="Times New Roman" panose="02020603050405020304" pitchFamily="18" charset="0"/>
              </a:rPr>
              <a:t>Muốn nắm bắt vận mệnh của mình, hãy thay đổi ngay từ bây giờ</a:t>
            </a:r>
            <a:endParaRPr lang="en-US" sz="2200" dirty="0">
              <a:effectLst/>
              <a:latin typeface="+mj-lt"/>
              <a:ea typeface="Times New Roman" panose="02020603050405020304" pitchFamily="18" charset="0"/>
            </a:endParaRPr>
          </a:p>
        </p:txBody>
      </p:sp>
      <p:sp>
        <p:nvSpPr>
          <p:cNvPr id="8" name="Rectangle 7">
            <a:extLst>
              <a:ext uri="{FF2B5EF4-FFF2-40B4-BE49-F238E27FC236}">
                <a16:creationId xmlns:a16="http://schemas.microsoft.com/office/drawing/2014/main" id="{D14CFD4E-08BB-4F60-A55C-E103A28356AA}"/>
              </a:ext>
            </a:extLst>
          </p:cNvPr>
          <p:cNvSpPr/>
          <p:nvPr/>
        </p:nvSpPr>
        <p:spPr>
          <a:xfrm>
            <a:off x="1013791" y="3182222"/>
            <a:ext cx="4509568" cy="341247"/>
          </a:xfrm>
          <a:prstGeom prst="rect">
            <a:avLst/>
          </a:prstGeom>
        </p:spPr>
        <p:txBody>
          <a:bodyPr wrap="none">
            <a:spAutoFit/>
          </a:bodyPr>
          <a:lstStyle/>
          <a:p>
            <a:pPr marL="342900" marR="0" lvl="0" indent="-342900" fontAlgn="base">
              <a:lnSpc>
                <a:spcPts val="1875"/>
              </a:lnSpc>
              <a:spcBef>
                <a:spcPts val="0"/>
              </a:spcBef>
              <a:spcAft>
                <a:spcPts val="0"/>
              </a:spcAft>
              <a:buFont typeface="Wingdings" panose="05000000000000000000" pitchFamily="2" charset="2"/>
              <a:buChar char="v"/>
            </a:pPr>
            <a:r>
              <a:rPr lang="vi-VN" sz="2200" b="1" dirty="0">
                <a:solidFill>
                  <a:srgbClr val="222222"/>
                </a:solidFill>
                <a:latin typeface="Times New Roman" panose="02020603050405020304" pitchFamily="18" charset="0"/>
                <a:ea typeface="Times New Roman" panose="02020603050405020304" pitchFamily="18" charset="0"/>
              </a:rPr>
              <a:t>Tư duy lỗi thời, tương lai tụt hậu</a:t>
            </a:r>
            <a:endParaRPr lang="en-US" sz="22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6D9E7E3A-AF4B-4E4D-976E-0C6BD92D3A28}"/>
              </a:ext>
            </a:extLst>
          </p:cNvPr>
          <p:cNvSpPr/>
          <p:nvPr/>
        </p:nvSpPr>
        <p:spPr>
          <a:xfrm>
            <a:off x="1013791" y="3541698"/>
            <a:ext cx="4434227" cy="341247"/>
          </a:xfrm>
          <a:prstGeom prst="rect">
            <a:avLst/>
          </a:prstGeom>
        </p:spPr>
        <p:txBody>
          <a:bodyPr wrap="none">
            <a:spAutoFit/>
          </a:bodyPr>
          <a:lstStyle/>
          <a:p>
            <a:pPr marL="342900" marR="0" lvl="0" indent="-342900" fontAlgn="base">
              <a:lnSpc>
                <a:spcPts val="1875"/>
              </a:lnSpc>
              <a:spcBef>
                <a:spcPts val="0"/>
              </a:spcBef>
              <a:spcAft>
                <a:spcPts val="0"/>
              </a:spcAft>
              <a:buFont typeface="Wingdings" panose="05000000000000000000" pitchFamily="2" charset="2"/>
              <a:buChar char="v"/>
            </a:pPr>
            <a:r>
              <a:rPr lang="vi-VN" sz="2200" b="1" dirty="0">
                <a:solidFill>
                  <a:srgbClr val="222222"/>
                </a:solidFill>
                <a:latin typeface="Times New Roman" panose="02020603050405020304" pitchFamily="18" charset="0"/>
                <a:ea typeface="Times New Roman" panose="02020603050405020304" pitchFamily="18" charset="0"/>
              </a:rPr>
              <a:t>Đợi chờ không còn là hạnh phúc</a:t>
            </a:r>
            <a:endParaRPr lang="en-US" sz="2200" dirty="0">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920D1A53-45C7-41CB-8043-DB6AF265B466}"/>
              </a:ext>
            </a:extLst>
          </p:cNvPr>
          <p:cNvSpPr/>
          <p:nvPr/>
        </p:nvSpPr>
        <p:spPr>
          <a:xfrm>
            <a:off x="1013791" y="3879914"/>
            <a:ext cx="6646371" cy="341247"/>
          </a:xfrm>
          <a:prstGeom prst="rect">
            <a:avLst/>
          </a:prstGeom>
        </p:spPr>
        <p:txBody>
          <a:bodyPr wrap="none">
            <a:spAutoFit/>
          </a:bodyPr>
          <a:lstStyle/>
          <a:p>
            <a:pPr marL="342900" marR="0" lvl="0" indent="-342900" fontAlgn="base">
              <a:lnSpc>
                <a:spcPts val="1875"/>
              </a:lnSpc>
              <a:spcBef>
                <a:spcPts val="0"/>
              </a:spcBef>
              <a:spcAft>
                <a:spcPts val="0"/>
              </a:spcAft>
              <a:buFont typeface="Wingdings" panose="05000000000000000000" pitchFamily="2" charset="2"/>
              <a:buChar char="v"/>
            </a:pPr>
            <a:r>
              <a:rPr lang="vi-VN" sz="2200" b="1" dirty="0">
                <a:solidFill>
                  <a:srgbClr val="222222"/>
                </a:solidFill>
                <a:latin typeface="Times New Roman" panose="02020603050405020304" pitchFamily="18" charset="0"/>
                <a:ea typeface="Times New Roman" panose="02020603050405020304" pitchFamily="18" charset="0"/>
              </a:rPr>
              <a:t>Bạn đã sẵn sàng trở thành một công dân toàn cầu?</a:t>
            </a:r>
            <a:endParaRPr lang="en-US" sz="2200" dirty="0">
              <a:effectLst/>
              <a:latin typeface="Times New Roman" panose="02020603050405020304" pitchFamily="18" charset="0"/>
              <a:ea typeface="Times New Roman" panose="02020603050405020304" pitchFamily="18" charset="0"/>
            </a:endParaRPr>
          </a:p>
        </p:txBody>
      </p:sp>
      <p:pic>
        <p:nvPicPr>
          <p:cNvPr id="12" name="Picture 11" descr="LÃ  sinh viÃªn, hÃ£y hiá»u tháº¿ nÃ o lÃ  cÃ¡ch máº¡ng cÃ´ng nghiá»p 4.0 Äá» khÃ´ng bá» tá»¥t háº­u - áº¢nh 8.">
            <a:extLst>
              <a:ext uri="{FF2B5EF4-FFF2-40B4-BE49-F238E27FC236}">
                <a16:creationId xmlns:a16="http://schemas.microsoft.com/office/drawing/2014/main" id="{CE096402-4D40-4632-81BE-268F2548D6D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60162" y="3325269"/>
            <a:ext cx="4345145" cy="2797236"/>
          </a:xfrm>
          <a:prstGeom prst="rect">
            <a:avLst/>
          </a:prstGeom>
          <a:noFill/>
          <a:ln>
            <a:noFill/>
          </a:ln>
        </p:spPr>
      </p:pic>
      <p:sp>
        <p:nvSpPr>
          <p:cNvPr id="10" name="Rectangle 9">
            <a:extLst>
              <a:ext uri="{FF2B5EF4-FFF2-40B4-BE49-F238E27FC236}">
                <a16:creationId xmlns:a16="http://schemas.microsoft.com/office/drawing/2014/main" id="{D95F14FF-03F3-452E-8DAE-46EE1F401C3B}"/>
              </a:ext>
            </a:extLst>
          </p:cNvPr>
          <p:cNvSpPr/>
          <p:nvPr/>
        </p:nvSpPr>
        <p:spPr>
          <a:xfrm>
            <a:off x="8113951" y="6122505"/>
            <a:ext cx="3437565" cy="769441"/>
          </a:xfrm>
          <a:prstGeom prst="rect">
            <a:avLst/>
          </a:prstGeom>
        </p:spPr>
        <p:txBody>
          <a:bodyPr wrap="square">
            <a:spAutoFit/>
          </a:bodyPr>
          <a:lstStyle/>
          <a:p>
            <a:pPr algn="ctr" fontAlgn="base"/>
            <a:r>
              <a:rPr lang="vi-VN" sz="2200" i="1" dirty="0">
                <a:latin typeface="Times New Roman" panose="02020603050405020304" pitchFamily="18" charset="0"/>
                <a:ea typeface="Times New Roman" panose="02020603050405020304" pitchFamily="18" charset="0"/>
              </a:rPr>
              <a:t>Hãy là một phần của thế giới để không bị tụt hậu.</a:t>
            </a:r>
            <a:endParaRPr lang="en-US" sz="2200" dirty="0">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0DE2CD8D-E31E-458A-9BC9-13E824F4B226}"/>
              </a:ext>
            </a:extLst>
          </p:cNvPr>
          <p:cNvSpPr/>
          <p:nvPr/>
        </p:nvSpPr>
        <p:spPr>
          <a:xfrm>
            <a:off x="0" y="4456180"/>
            <a:ext cx="7108627" cy="1446550"/>
          </a:xfrm>
          <a:prstGeom prst="rect">
            <a:avLst/>
          </a:prstGeom>
        </p:spPr>
        <p:txBody>
          <a:bodyPr wrap="square">
            <a:spAutoFit/>
          </a:bodyPr>
          <a:lstStyle/>
          <a:p>
            <a:pPr marL="342900" marR="0" lvl="0" indent="-342900" algn="just">
              <a:spcBef>
                <a:spcPts val="0"/>
              </a:spcBef>
              <a:spcAft>
                <a:spcPts val="1000"/>
              </a:spcAft>
              <a:buFont typeface="Wingdings" panose="05000000000000000000" pitchFamily="2" charset="2"/>
              <a:buChar char=""/>
            </a:pPr>
            <a:r>
              <a:rPr lang="vi-VN" sz="2200" dirty="0">
                <a:solidFill>
                  <a:srgbClr val="000000"/>
                </a:solidFill>
                <a:latin typeface="Times New Roman" panose="02020603050405020304" pitchFamily="18" charset="0"/>
                <a:ea typeface="Times New Roman" panose="02020603050405020304" pitchFamily="18" charset="0"/>
              </a:rPr>
              <a:t>Cả thế giới đang có những sự chuẩn bị ráo riết để bước vào một kỉ nguyên mới. Là những công dân trẻ và nguồn lao động tương lai, đừng để mình đứng ngoài làn sóng với những cơ hội ngàn vàng – làn sóng mang tên 4.0.</a:t>
            </a:r>
            <a:endParaRPr lang="en-US" sz="2200" dirty="0">
              <a:solidFill>
                <a:srgbClr val="222222"/>
              </a:solidFill>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81F35E02-94F2-4BED-87DA-0703300619D5}"/>
              </a:ext>
            </a:extLst>
          </p:cNvPr>
          <p:cNvSpPr/>
          <p:nvPr/>
        </p:nvSpPr>
        <p:spPr>
          <a:xfrm>
            <a:off x="1440872" y="119151"/>
            <a:ext cx="9310254" cy="830997"/>
          </a:xfrm>
          <a:prstGeom prst="rect">
            <a:avLst/>
          </a:prstGeom>
          <a:solidFill>
            <a:srgbClr val="92D050"/>
          </a:solidFill>
          <a:effectLst>
            <a:outerShdw blurRad="50800" dist="38100" dir="5400000" algn="t" rotWithShape="0">
              <a:prstClr val="black">
                <a:alpha val="40000"/>
              </a:prstClr>
            </a:outerShdw>
          </a:effectLst>
        </p:spPr>
        <p:txBody>
          <a:bodyPr wrap="square">
            <a:spAutoFit/>
          </a:bodyPr>
          <a:lstStyle/>
          <a:p>
            <a:pPr algn="ctr"/>
            <a:r>
              <a:rPr lang="vi-VN" sz="2400" b="1" dirty="0">
                <a:latin typeface="+mj-lt"/>
              </a:rPr>
              <a:t>HIỂU HƠN VỀ</a:t>
            </a:r>
            <a:r>
              <a:rPr lang="vi-VN" sz="2400" b="1" cap="all" dirty="0">
                <a:latin typeface="+mj-lt"/>
              </a:rPr>
              <a:t> cách mạng công nghiệp 4.0 để không bị tụt hậu</a:t>
            </a:r>
            <a:endParaRPr lang="en-US" sz="2400" b="1" dirty="0">
              <a:latin typeface="+mj-lt"/>
            </a:endParaRPr>
          </a:p>
        </p:txBody>
      </p:sp>
    </p:spTree>
    <p:extLst>
      <p:ext uri="{BB962C8B-B14F-4D97-AF65-F5344CB8AC3E}">
        <p14:creationId xmlns:p14="http://schemas.microsoft.com/office/powerpoint/2010/main" val="103204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80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a:stretch>
        </a:blipFill>
        <a:effectLst/>
      </p:bgPr>
    </p:bg>
    <p:spTree>
      <p:nvGrpSpPr>
        <p:cNvPr id="1" name=""/>
        <p:cNvGrpSpPr/>
        <p:nvPr/>
      </p:nvGrpSpPr>
      <p:grpSpPr>
        <a:xfrm>
          <a:off x="0" y="0"/>
          <a:ext cx="0" cy="0"/>
          <a:chOff x="0" y="0"/>
          <a:chExt cx="0" cy="0"/>
        </a:xfrm>
      </p:grpSpPr>
      <p:pic>
        <p:nvPicPr>
          <p:cNvPr id="6" name="Picture 2" descr="Káº¿t quáº£ hÃ¬nh áº£nh cho click chuá»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738" y="1307448"/>
            <a:ext cx="708535" cy="5153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8031" y="1211741"/>
            <a:ext cx="6805581" cy="338554"/>
          </a:xfrm>
          <a:prstGeom prst="rect">
            <a:avLst/>
          </a:prstGeom>
          <a:noFill/>
        </p:spPr>
        <p:txBody>
          <a:bodyPr wrap="none" rtlCol="0">
            <a:spAutoFit/>
          </a:bodyPr>
          <a:lstStyle/>
          <a:p>
            <a:r>
              <a:rPr lang="en-US" sz="1600" dirty="0" err="1">
                <a:solidFill>
                  <a:srgbClr val="7030A0"/>
                </a:solidFill>
              </a:rPr>
              <a:t>Giới</a:t>
            </a:r>
            <a:r>
              <a:rPr lang="en-US" sz="1600" dirty="0">
                <a:solidFill>
                  <a:srgbClr val="7030A0"/>
                </a:solidFill>
              </a:rPr>
              <a:t> </a:t>
            </a:r>
            <a:r>
              <a:rPr lang="en-US" sz="1600" dirty="0" err="1">
                <a:solidFill>
                  <a:srgbClr val="7030A0"/>
                </a:solidFill>
              </a:rPr>
              <a:t>thiệu</a:t>
            </a:r>
            <a:r>
              <a:rPr lang="en-US" sz="1600" dirty="0">
                <a:solidFill>
                  <a:srgbClr val="7030A0"/>
                </a:solidFill>
              </a:rPr>
              <a:t> </a:t>
            </a:r>
            <a:r>
              <a:rPr lang="en-US" sz="1600" dirty="0" err="1">
                <a:solidFill>
                  <a:srgbClr val="7030A0"/>
                </a:solidFill>
              </a:rPr>
              <a:t>sơ</a:t>
            </a:r>
            <a:r>
              <a:rPr lang="en-US" sz="1600" dirty="0">
                <a:solidFill>
                  <a:srgbClr val="7030A0"/>
                </a:solidFill>
              </a:rPr>
              <a:t> </a:t>
            </a:r>
            <a:r>
              <a:rPr lang="en-US" sz="1600" dirty="0" err="1">
                <a:solidFill>
                  <a:srgbClr val="7030A0"/>
                </a:solidFill>
              </a:rPr>
              <a:t>lược</a:t>
            </a:r>
            <a:r>
              <a:rPr lang="en-US" sz="1600" dirty="0">
                <a:solidFill>
                  <a:srgbClr val="7030A0"/>
                </a:solidFill>
              </a:rPr>
              <a:t> </a:t>
            </a:r>
            <a:r>
              <a:rPr lang="en-US" sz="1600" dirty="0" err="1">
                <a:solidFill>
                  <a:srgbClr val="7030A0"/>
                </a:solidFill>
              </a:rPr>
              <a:t>về</a:t>
            </a:r>
            <a:r>
              <a:rPr lang="en-US" sz="1600" dirty="0">
                <a:solidFill>
                  <a:srgbClr val="7030A0"/>
                </a:solidFill>
              </a:rPr>
              <a:t> </a:t>
            </a:r>
            <a:r>
              <a:rPr lang="en-US" sz="1600" dirty="0" err="1">
                <a:solidFill>
                  <a:srgbClr val="7030A0"/>
                </a:solidFill>
              </a:rPr>
              <a:t>sự</a:t>
            </a:r>
            <a:r>
              <a:rPr lang="en-US" sz="1600" dirty="0">
                <a:solidFill>
                  <a:srgbClr val="7030A0"/>
                </a:solidFill>
              </a:rPr>
              <a:t> </a:t>
            </a:r>
            <a:r>
              <a:rPr lang="en-US" sz="1600" dirty="0" err="1">
                <a:solidFill>
                  <a:srgbClr val="7030A0"/>
                </a:solidFill>
              </a:rPr>
              <a:t>phát</a:t>
            </a:r>
            <a:r>
              <a:rPr lang="en-US" sz="1600" dirty="0">
                <a:solidFill>
                  <a:srgbClr val="7030A0"/>
                </a:solidFill>
              </a:rPr>
              <a:t> </a:t>
            </a:r>
            <a:r>
              <a:rPr lang="en-US" sz="1600" dirty="0" err="1">
                <a:solidFill>
                  <a:srgbClr val="7030A0"/>
                </a:solidFill>
              </a:rPr>
              <a:t>triển</a:t>
            </a:r>
            <a:r>
              <a:rPr lang="en-US" sz="1600" dirty="0">
                <a:solidFill>
                  <a:srgbClr val="7030A0"/>
                </a:solidFill>
              </a:rPr>
              <a:t> </a:t>
            </a:r>
            <a:r>
              <a:rPr lang="en-US" sz="1600" dirty="0" err="1">
                <a:solidFill>
                  <a:srgbClr val="7030A0"/>
                </a:solidFill>
              </a:rPr>
              <a:t>của</a:t>
            </a:r>
            <a:r>
              <a:rPr lang="en-US" sz="1600" dirty="0">
                <a:solidFill>
                  <a:srgbClr val="7030A0"/>
                </a:solidFill>
              </a:rPr>
              <a:t> </a:t>
            </a:r>
            <a:r>
              <a:rPr lang="en-US" sz="1600" dirty="0" err="1">
                <a:solidFill>
                  <a:srgbClr val="7030A0"/>
                </a:solidFill>
              </a:rPr>
              <a:t>các</a:t>
            </a:r>
            <a:r>
              <a:rPr lang="en-US" sz="1600" dirty="0">
                <a:solidFill>
                  <a:srgbClr val="7030A0"/>
                </a:solidFill>
              </a:rPr>
              <a:t> </a:t>
            </a:r>
            <a:r>
              <a:rPr lang="en-US" sz="1600" dirty="0" err="1">
                <a:solidFill>
                  <a:srgbClr val="7030A0"/>
                </a:solidFill>
              </a:rPr>
              <a:t>cuộc</a:t>
            </a:r>
            <a:r>
              <a:rPr lang="en-US" sz="1600" dirty="0">
                <a:solidFill>
                  <a:srgbClr val="7030A0"/>
                </a:solidFill>
              </a:rPr>
              <a:t> </a:t>
            </a:r>
            <a:r>
              <a:rPr lang="en-US" sz="1600" dirty="0" err="1">
                <a:solidFill>
                  <a:srgbClr val="7030A0"/>
                </a:solidFill>
              </a:rPr>
              <a:t>cách</a:t>
            </a:r>
            <a:r>
              <a:rPr lang="en-US" sz="1600" dirty="0">
                <a:solidFill>
                  <a:srgbClr val="7030A0"/>
                </a:solidFill>
              </a:rPr>
              <a:t> </a:t>
            </a:r>
            <a:r>
              <a:rPr lang="en-US" sz="1600" dirty="0" err="1">
                <a:solidFill>
                  <a:srgbClr val="7030A0"/>
                </a:solidFill>
              </a:rPr>
              <a:t>mạng</a:t>
            </a:r>
            <a:r>
              <a:rPr lang="en-US" sz="1600" dirty="0">
                <a:solidFill>
                  <a:srgbClr val="7030A0"/>
                </a:solidFill>
              </a:rPr>
              <a:t> </a:t>
            </a:r>
            <a:r>
              <a:rPr lang="en-US" sz="1600" dirty="0" err="1">
                <a:solidFill>
                  <a:srgbClr val="7030A0"/>
                </a:solidFill>
              </a:rPr>
              <a:t>công</a:t>
            </a:r>
            <a:r>
              <a:rPr lang="en-US" sz="1600" dirty="0">
                <a:solidFill>
                  <a:srgbClr val="7030A0"/>
                </a:solidFill>
              </a:rPr>
              <a:t> </a:t>
            </a:r>
            <a:r>
              <a:rPr lang="en-US" sz="1600" dirty="0" err="1">
                <a:solidFill>
                  <a:srgbClr val="7030A0"/>
                </a:solidFill>
              </a:rPr>
              <a:t>nghiệp</a:t>
            </a:r>
            <a:r>
              <a:rPr lang="en-US" sz="1600" dirty="0">
                <a:solidFill>
                  <a:srgbClr val="7030A0"/>
                </a:solidFill>
              </a:rPr>
              <a:t> </a:t>
            </a:r>
            <a:r>
              <a:rPr lang="en-US" sz="1600" dirty="0" err="1">
                <a:solidFill>
                  <a:srgbClr val="7030A0"/>
                </a:solidFill>
              </a:rPr>
              <a:t>đời</a:t>
            </a:r>
            <a:r>
              <a:rPr lang="en-US" sz="1600" dirty="0">
                <a:solidFill>
                  <a:srgbClr val="7030A0"/>
                </a:solidFill>
              </a:rPr>
              <a:t> </a:t>
            </a:r>
            <a:r>
              <a:rPr lang="en-US" sz="1600" dirty="0" err="1">
                <a:solidFill>
                  <a:srgbClr val="7030A0"/>
                </a:solidFill>
              </a:rPr>
              <a:t>đầu</a:t>
            </a:r>
            <a:endParaRPr lang="en-US" sz="1600" dirty="0">
              <a:solidFill>
                <a:srgbClr val="7030A0"/>
              </a:solidFill>
            </a:endParaRPr>
          </a:p>
        </p:txBody>
      </p:sp>
    </p:spTree>
    <p:extLst>
      <p:ext uri="{BB962C8B-B14F-4D97-AF65-F5344CB8AC3E}">
        <p14:creationId xmlns:p14="http://schemas.microsoft.com/office/powerpoint/2010/main" val="16456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mph" presetSubtype="0" fill="hold" grpId="0" nodeType="clickEffect">
                                  <p:stCondLst>
                                    <p:cond delay="0"/>
                                  </p:stCondLst>
                                  <p:iterate type="lt">
                                    <p:tmPct val="4000"/>
                                  </p:iterate>
                                  <p:childTnLst>
                                    <p:set>
                                      <p:cBhvr override="childStyle">
                                        <p:cTn id="12" dur="10" fill="hold"/>
                                        <p:tgtEl>
                                          <p:spTgt spid="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128249834"/>
              </p:ext>
            </p:extLst>
          </p:nvPr>
        </p:nvGraphicFramePr>
        <p:xfrm>
          <a:off x="979213" y="-497798"/>
          <a:ext cx="10233574" cy="5427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ounded Rectangle 12"/>
          <p:cNvSpPr/>
          <p:nvPr/>
        </p:nvSpPr>
        <p:spPr>
          <a:xfrm>
            <a:off x="273269" y="168165"/>
            <a:ext cx="11645462" cy="956441"/>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kern="0" dirty="0">
                <a:ln/>
                <a:solidFill>
                  <a:srgbClr val="7030A0"/>
                </a:solidFill>
                <a:effectLst>
                  <a:outerShdw blurRad="38100" dist="19050" dir="2700000" algn="tl" rotWithShape="0">
                    <a:schemeClr val="dk1">
                      <a:lumMod val="50000"/>
                      <a:alpha val="40000"/>
                    </a:schemeClr>
                  </a:outerShdw>
                </a:effectLst>
                <a:latin typeface="Arial" panose="020B0604020202020204" pitchFamily="34" charset="0"/>
                <a:ea typeface="Times New Roman" panose="02020603050405020304" pitchFamily="18" charset="0"/>
                <a:cs typeface="Arial" panose="020B0604020202020204" pitchFamily="34" charset="0"/>
              </a:rPr>
              <a:t>GIỚI THIỆU SƠ LƯỢC VỀ SỰ PHÁT TRIỂN CỦA CÁC CUỘC CÁCH MẠNG CÔNG NGHIỆP ĐỜI ĐẦU</a:t>
            </a:r>
          </a:p>
        </p:txBody>
      </p:sp>
      <p:pic>
        <p:nvPicPr>
          <p:cNvPr id="14" name="Picture 13"/>
          <p:cNvPicPr>
            <a:picLocks noChangeAspect="1"/>
          </p:cNvPicPr>
          <p:nvPr/>
        </p:nvPicPr>
        <p:blipFill>
          <a:blip r:embed="rId7"/>
          <a:stretch>
            <a:fillRect/>
          </a:stretch>
        </p:blipFill>
        <p:spPr>
          <a:xfrm>
            <a:off x="3163614" y="3121573"/>
            <a:ext cx="5675586" cy="3457903"/>
          </a:xfrm>
          <a:prstGeom prst="rect">
            <a:avLst/>
          </a:prstGeom>
          <a:ln>
            <a:noFill/>
          </a:ln>
          <a:effectLst>
            <a:softEdge rad="112500"/>
          </a:effectLst>
        </p:spPr>
      </p:pic>
    </p:spTree>
    <p:extLst>
      <p:ext uri="{BB962C8B-B14F-4D97-AF65-F5344CB8AC3E}">
        <p14:creationId xmlns:p14="http://schemas.microsoft.com/office/powerpoint/2010/main" val="355187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out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3C2E41-309A-4E99-88C8-698CE5CA4643}"/>
              </a:ext>
            </a:extLst>
          </p:cNvPr>
          <p:cNvSpPr/>
          <p:nvPr/>
        </p:nvSpPr>
        <p:spPr>
          <a:xfrm>
            <a:off x="2280745" y="1387654"/>
            <a:ext cx="6366295" cy="430887"/>
          </a:xfrm>
          <a:prstGeom prst="rect">
            <a:avLst/>
          </a:prstGeom>
        </p:spPr>
        <p:txBody>
          <a:bodyPr wrap="none">
            <a:spAutoFit/>
          </a:bodyPr>
          <a:lstStyle/>
          <a:p>
            <a:pPr marR="0" lvl="1">
              <a:spcBef>
                <a:spcPts val="0"/>
              </a:spcBef>
              <a:spcAft>
                <a:spcPts val="0"/>
              </a:spcAft>
            </a:pPr>
            <a:r>
              <a:rPr lang="en-US" sz="2200" b="1" dirty="0">
                <a:solidFill>
                  <a:srgbClr val="FF0000"/>
                </a:solidFill>
                <a:effectLst/>
                <a:latin typeface="Times New Roman" panose="02020603050405020304" pitchFamily="18" charset="0"/>
                <a:ea typeface="Times New Roman" panose="02020603050405020304" pitchFamily="18" charset="0"/>
              </a:rPr>
              <a:t>1.1 CUỘC CÁCH MẠNG CÔNG NGHIỆP 1.0:</a:t>
            </a:r>
          </a:p>
        </p:txBody>
      </p:sp>
      <p:sp>
        <p:nvSpPr>
          <p:cNvPr id="4" name="Rectangle 3">
            <a:extLst>
              <a:ext uri="{FF2B5EF4-FFF2-40B4-BE49-F238E27FC236}">
                <a16:creationId xmlns:a16="http://schemas.microsoft.com/office/drawing/2014/main" id="{94BDC772-671E-4592-A8D9-93002D68D146}"/>
              </a:ext>
            </a:extLst>
          </p:cNvPr>
          <p:cNvSpPr/>
          <p:nvPr/>
        </p:nvSpPr>
        <p:spPr>
          <a:xfrm>
            <a:off x="420679" y="1909589"/>
            <a:ext cx="11245537" cy="2123658"/>
          </a:xfrm>
          <a:prstGeom prst="rect">
            <a:avLst/>
          </a:prstGeom>
        </p:spPr>
        <p:txBody>
          <a:bodyPr wrap="square">
            <a:spAutoFit/>
          </a:bodyPr>
          <a:lstStyle/>
          <a:p>
            <a:pPr marL="342900" indent="-342900" algn="just">
              <a:buFont typeface="Wingdings" panose="05000000000000000000" pitchFamily="2" charset="2"/>
              <a:buChar char="ü"/>
            </a:pPr>
            <a:r>
              <a:rPr lang="vi-VN" sz="2200" b="1" dirty="0">
                <a:solidFill>
                  <a:srgbClr val="000000"/>
                </a:solidFill>
                <a:latin typeface="Times New Roman" panose="02020603050405020304" pitchFamily="18" charset="0"/>
                <a:ea typeface="Times New Roman" panose="02020603050405020304" pitchFamily="18" charset="0"/>
              </a:rPr>
              <a:t>Cách mạng công nghiệp lần thứ nhất</a:t>
            </a:r>
            <a:r>
              <a:rPr lang="vi-VN" sz="2200" dirty="0">
                <a:solidFill>
                  <a:srgbClr val="000000"/>
                </a:solidFill>
                <a:latin typeface="Times New Roman" panose="02020603050405020304" pitchFamily="18" charset="0"/>
                <a:ea typeface="Times New Roman" panose="02020603050405020304" pitchFamily="18" charset="0"/>
              </a:rPr>
              <a:t> diễn ra từ </a:t>
            </a:r>
            <a:r>
              <a:rPr lang="vi-VN" sz="2200" u="sng" dirty="0">
                <a:solidFill>
                  <a:srgbClr val="FF0000"/>
                </a:solidFill>
                <a:latin typeface="Times New Roman" panose="02020603050405020304" pitchFamily="18" charset="0"/>
                <a:ea typeface="Times New Roman" panose="02020603050405020304" pitchFamily="18" charset="0"/>
              </a:rPr>
              <a:t>thế kỷ XVIII đến XIX </a:t>
            </a:r>
            <a:r>
              <a:rPr lang="vi-VN" sz="2200" dirty="0">
                <a:solidFill>
                  <a:srgbClr val="000000"/>
                </a:solidFill>
                <a:latin typeface="Times New Roman" panose="02020603050405020304" pitchFamily="18" charset="0"/>
                <a:ea typeface="Times New Roman" panose="02020603050405020304" pitchFamily="18" charset="0"/>
              </a:rPr>
              <a:t>ở </a:t>
            </a:r>
            <a:r>
              <a:rPr lang="vi-VN" sz="2200" u="sng" dirty="0">
                <a:solidFill>
                  <a:srgbClr val="FF0000"/>
                </a:solidFill>
                <a:latin typeface="Times New Roman" panose="02020603050405020304" pitchFamily="18" charset="0"/>
                <a:ea typeface="Times New Roman" panose="02020603050405020304" pitchFamily="18" charset="0"/>
              </a:rPr>
              <a:t>châu Âu và Mỹ</a:t>
            </a:r>
            <a:r>
              <a:rPr lang="vi-VN" sz="2200" dirty="0">
                <a:solidFill>
                  <a:srgbClr val="000000"/>
                </a:solidFill>
                <a:latin typeface="Times New Roman" panose="02020603050405020304" pitchFamily="18" charset="0"/>
                <a:ea typeface="Times New Roman" panose="02020603050405020304" pitchFamily="18" charset="0"/>
              </a:rPr>
              <a:t>.</a:t>
            </a:r>
            <a:endParaRPr lang="en-US" sz="2200" dirty="0">
              <a:solidFill>
                <a:srgbClr val="000000"/>
              </a:solidFill>
              <a:latin typeface="Times New Roman" panose="02020603050405020304" pitchFamily="18" charset="0"/>
              <a:ea typeface="Times New Roman" panose="02020603050405020304" pitchFamily="18" charset="0"/>
            </a:endParaRPr>
          </a:p>
          <a:p>
            <a:pPr algn="just"/>
            <a:endParaRPr lang="en-US" sz="2200" dirty="0">
              <a:solidFill>
                <a:srgbClr val="000000"/>
              </a:solidFill>
              <a:latin typeface="Times New Roman" panose="02020603050405020304" pitchFamily="18" charset="0"/>
              <a:ea typeface="Times New Roman" panose="02020603050405020304" pitchFamily="18" charset="0"/>
            </a:endParaRPr>
          </a:p>
          <a:p>
            <a:pPr marL="342900" indent="-342900" algn="just">
              <a:buFont typeface="Wingdings" panose="05000000000000000000" pitchFamily="2" charset="2"/>
              <a:buChar char="ü"/>
            </a:pPr>
            <a:r>
              <a:rPr lang="vi-VN" sz="2200" dirty="0">
                <a:solidFill>
                  <a:srgbClr val="000000"/>
                </a:solidFill>
                <a:latin typeface="Times New Roman" panose="02020603050405020304" pitchFamily="18" charset="0"/>
                <a:ea typeface="Times New Roman" panose="02020603050405020304" pitchFamily="18" charset="0"/>
              </a:rPr>
              <a:t>Đó là thời kỳ mà hầu hết </a:t>
            </a:r>
            <a:r>
              <a:rPr lang="vi-VN" sz="2200" u="sng" dirty="0">
                <a:solidFill>
                  <a:srgbClr val="FF0000"/>
                </a:solidFill>
                <a:latin typeface="Times New Roman" panose="02020603050405020304" pitchFamily="18" charset="0"/>
                <a:ea typeface="Times New Roman" panose="02020603050405020304" pitchFamily="18" charset="0"/>
              </a:rPr>
              <a:t>nông nghiệp, xã hội nông thôn đã trở thành công nghiệp và đô thị</a:t>
            </a:r>
            <a:r>
              <a:rPr lang="vi-VN" sz="2200" dirty="0">
                <a:solidFill>
                  <a:srgbClr val="000000"/>
                </a:solidFill>
                <a:latin typeface="Times New Roman" panose="02020603050405020304" pitchFamily="18" charset="0"/>
                <a:ea typeface="Times New Roman" panose="02020603050405020304" pitchFamily="18" charset="0"/>
              </a:rPr>
              <a:t>.</a:t>
            </a:r>
            <a:endParaRPr lang="en-US" sz="2200" dirty="0">
              <a:solidFill>
                <a:srgbClr val="000000"/>
              </a:solidFill>
              <a:latin typeface="Times New Roman" panose="02020603050405020304" pitchFamily="18" charset="0"/>
              <a:ea typeface="Times New Roman" panose="02020603050405020304" pitchFamily="18" charset="0"/>
            </a:endParaRPr>
          </a:p>
          <a:p>
            <a:pPr algn="just"/>
            <a:endParaRPr lang="en-US" sz="2200" dirty="0">
              <a:solidFill>
                <a:srgbClr val="000000"/>
              </a:solidFill>
              <a:latin typeface="Times New Roman" panose="02020603050405020304" pitchFamily="18" charset="0"/>
              <a:ea typeface="Times New Roman" panose="02020603050405020304" pitchFamily="18" charset="0"/>
            </a:endParaRPr>
          </a:p>
          <a:p>
            <a:pPr marL="342900" indent="-342900" algn="just">
              <a:buFont typeface="Wingdings" panose="05000000000000000000" pitchFamily="2" charset="2"/>
              <a:buChar char="ü"/>
            </a:pPr>
            <a:r>
              <a:rPr lang="en-US" sz="2200" u="sng" dirty="0">
                <a:latin typeface="Times New Roman" panose="02020603050405020304" pitchFamily="18" charset="0"/>
                <a:ea typeface="Times New Roman" panose="02020603050405020304" pitchFamily="18" charset="0"/>
              </a:rPr>
              <a:t> </a:t>
            </a:r>
            <a:r>
              <a:rPr lang="vi-VN" sz="2200" u="sng" dirty="0">
                <a:solidFill>
                  <a:srgbClr val="FF0000"/>
                </a:solidFill>
                <a:latin typeface="Times New Roman" panose="02020603050405020304" pitchFamily="18" charset="0"/>
                <a:ea typeface="Times New Roman" panose="02020603050405020304" pitchFamily="18" charset="0"/>
              </a:rPr>
              <a:t>Ngành công nghiệp sắt và dệt</a:t>
            </a:r>
            <a:r>
              <a:rPr lang="vi-VN" sz="2200" dirty="0">
                <a:solidFill>
                  <a:srgbClr val="000000"/>
                </a:solidFill>
                <a:latin typeface="Times New Roman" panose="02020603050405020304" pitchFamily="18" charset="0"/>
                <a:ea typeface="Times New Roman" panose="02020603050405020304" pitchFamily="18" charset="0"/>
              </a:rPr>
              <a:t>, cùng với </a:t>
            </a:r>
            <a:r>
              <a:rPr lang="vi-VN" sz="2200" u="sng" dirty="0">
                <a:solidFill>
                  <a:srgbClr val="FF0000"/>
                </a:solidFill>
                <a:latin typeface="Times New Roman" panose="02020603050405020304" pitchFamily="18" charset="0"/>
                <a:ea typeface="Times New Roman" panose="02020603050405020304" pitchFamily="18" charset="0"/>
              </a:rPr>
              <a:t>sự phát triển của động cơ hơi nước</a:t>
            </a:r>
            <a:r>
              <a:rPr lang="vi-VN" sz="2200" dirty="0">
                <a:solidFill>
                  <a:srgbClr val="000000"/>
                </a:solidFill>
                <a:latin typeface="Times New Roman" panose="02020603050405020304" pitchFamily="18" charset="0"/>
                <a:ea typeface="Times New Roman" panose="02020603050405020304" pitchFamily="18" charset="0"/>
              </a:rPr>
              <a:t>, </a:t>
            </a:r>
            <a:r>
              <a:rPr lang="vi-VN" sz="2200" u="sng" dirty="0">
                <a:solidFill>
                  <a:srgbClr val="FF0000"/>
                </a:solidFill>
                <a:latin typeface="Times New Roman" panose="02020603050405020304" pitchFamily="18" charset="0"/>
                <a:ea typeface="Times New Roman" panose="02020603050405020304" pitchFamily="18" charset="0"/>
              </a:rPr>
              <a:t>đóng vai trò trung tâm</a:t>
            </a:r>
            <a:r>
              <a:rPr lang="vi-VN" sz="2200" dirty="0">
                <a:solidFill>
                  <a:srgbClr val="000000"/>
                </a:solidFill>
                <a:latin typeface="Times New Roman" panose="02020603050405020304" pitchFamily="18" charset="0"/>
                <a:ea typeface="Times New Roman" panose="02020603050405020304" pitchFamily="18" charset="0"/>
              </a:rPr>
              <a:t> trong Cách mạng Công nghiệp.</a:t>
            </a:r>
            <a:endParaRPr lang="en-US" sz="2200" dirty="0">
              <a:solidFill>
                <a:srgbClr val="222222"/>
              </a:solidFill>
              <a:latin typeface="Times New Roman" panose="02020603050405020304" pitchFamily="18" charset="0"/>
              <a:ea typeface="Times New Roman" panose="02020603050405020304" pitchFamily="18" charset="0"/>
            </a:endParaRPr>
          </a:p>
        </p:txBody>
      </p:sp>
      <p:sp>
        <p:nvSpPr>
          <p:cNvPr id="6" name="Rounded Rectangle 5"/>
          <p:cNvSpPr/>
          <p:nvPr/>
        </p:nvSpPr>
        <p:spPr>
          <a:xfrm>
            <a:off x="273268" y="150978"/>
            <a:ext cx="11645462" cy="956441"/>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kern="0" dirty="0">
                <a:ln/>
                <a:solidFill>
                  <a:srgbClr val="7030A0"/>
                </a:solidFill>
                <a:effectLst>
                  <a:outerShdw blurRad="38100" dist="19050" dir="2700000" algn="tl" rotWithShape="0">
                    <a:schemeClr val="dk1">
                      <a:lumMod val="50000"/>
                      <a:alpha val="40000"/>
                    </a:schemeClr>
                  </a:outerShdw>
                </a:effectLst>
                <a:latin typeface="Arial" panose="020B0604020202020204" pitchFamily="34" charset="0"/>
                <a:ea typeface="Times New Roman" panose="02020603050405020304" pitchFamily="18" charset="0"/>
                <a:cs typeface="Arial" panose="020B0604020202020204" pitchFamily="34" charset="0"/>
              </a:rPr>
              <a:t>GIỚI THIỆU SƠ LƯỢC VỀ SỰ PHÁT TRIỂN CỦA CÁC CUỘC CÁCH MẠNG CÔNG NGHIỆP ĐỜI ĐẦU</a:t>
            </a:r>
          </a:p>
        </p:txBody>
      </p:sp>
    </p:spTree>
    <p:extLst>
      <p:ext uri="{BB962C8B-B14F-4D97-AF65-F5344CB8AC3E}">
        <p14:creationId xmlns:p14="http://schemas.microsoft.com/office/powerpoint/2010/main" val="148884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97AF65-D791-4E4A-9892-5C926848C29B}"/>
              </a:ext>
            </a:extLst>
          </p:cNvPr>
          <p:cNvSpPr/>
          <p:nvPr/>
        </p:nvSpPr>
        <p:spPr>
          <a:xfrm>
            <a:off x="2839279" y="1162732"/>
            <a:ext cx="6366295" cy="430887"/>
          </a:xfrm>
          <a:prstGeom prst="rect">
            <a:avLst/>
          </a:prstGeom>
        </p:spPr>
        <p:txBody>
          <a:bodyPr wrap="none">
            <a:spAutoFit/>
          </a:bodyPr>
          <a:lstStyle/>
          <a:p>
            <a:pPr marR="0" lvl="1">
              <a:spcBef>
                <a:spcPts val="0"/>
              </a:spcBef>
              <a:spcAft>
                <a:spcPts val="0"/>
              </a:spcAft>
            </a:pPr>
            <a:r>
              <a:rPr lang="en-US" sz="2200" b="1" dirty="0">
                <a:solidFill>
                  <a:srgbClr val="FF0000"/>
                </a:solidFill>
                <a:effectLst/>
                <a:latin typeface="Times New Roman" panose="02020603050405020304" pitchFamily="18" charset="0"/>
                <a:ea typeface="Times New Roman" panose="02020603050405020304" pitchFamily="18" charset="0"/>
              </a:rPr>
              <a:t>1.1 CUỘC CÁCH MẠNG CÔNG NGHIỆP 1.0:</a:t>
            </a:r>
          </a:p>
        </p:txBody>
      </p:sp>
      <p:sp>
        <p:nvSpPr>
          <p:cNvPr id="9" name="Rectangle 8">
            <a:extLst>
              <a:ext uri="{FF2B5EF4-FFF2-40B4-BE49-F238E27FC236}">
                <a16:creationId xmlns:a16="http://schemas.microsoft.com/office/drawing/2014/main" id="{782D9A4B-8B2A-4AB4-8743-A6DE49B85EB8}"/>
              </a:ext>
            </a:extLst>
          </p:cNvPr>
          <p:cNvSpPr/>
          <p:nvPr/>
        </p:nvSpPr>
        <p:spPr>
          <a:xfrm>
            <a:off x="-291479" y="1639650"/>
            <a:ext cx="3384260" cy="338554"/>
          </a:xfrm>
          <a:prstGeom prst="rect">
            <a:avLst/>
          </a:prstGeom>
        </p:spPr>
        <p:txBody>
          <a:bodyPr wrap="none">
            <a:spAutoFit/>
          </a:bodyPr>
          <a:lstStyle/>
          <a:p>
            <a:pPr indent="457200">
              <a:spcBef>
                <a:spcPts val="200"/>
              </a:spcBef>
            </a:pP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A.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Sự</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ra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đời</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hơi</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6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4D8DE34-6318-4CD8-B6BA-4A5FD344C516}"/>
              </a:ext>
            </a:extLst>
          </p:cNvPr>
          <p:cNvSpPr/>
          <p:nvPr/>
        </p:nvSpPr>
        <p:spPr>
          <a:xfrm>
            <a:off x="3418403" y="1612042"/>
            <a:ext cx="3182281" cy="338554"/>
          </a:xfrm>
          <a:prstGeom prst="rect">
            <a:avLst/>
          </a:prstGeom>
        </p:spPr>
        <p:txBody>
          <a:bodyPr wrap="none">
            <a:spAutoFit/>
          </a:bodyPr>
          <a:lstStyle/>
          <a:p>
            <a:pPr indent="457200">
              <a:spcBef>
                <a:spcPts val="200"/>
              </a:spcBef>
            </a:pP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Sự</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ra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đời</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dệt</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vải</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6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7FB85C2B-0AC9-4337-BD29-D1111246AAE7}"/>
              </a:ext>
            </a:extLst>
          </p:cNvPr>
          <p:cNvSpPr/>
          <p:nvPr/>
        </p:nvSpPr>
        <p:spPr>
          <a:xfrm>
            <a:off x="6599629" y="1619607"/>
            <a:ext cx="5686097" cy="338554"/>
          </a:xfrm>
          <a:prstGeom prst="rect">
            <a:avLst/>
          </a:prstGeom>
        </p:spPr>
        <p:txBody>
          <a:bodyPr wrap="square">
            <a:spAutoFit/>
          </a:bodyPr>
          <a:lstStyle/>
          <a:p>
            <a:pPr indent="457200" algn="ctr">
              <a:spcBef>
                <a:spcPts val="200"/>
              </a:spcBef>
            </a:pP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Cải</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tiến</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ngành</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luyện</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kim</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giao</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vận</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tải</a:t>
            </a:r>
            <a:r>
              <a:rPr lang="en-US" sz="1600" b="1" dirty="0">
                <a:solidFill>
                  <a:srgbClr val="1F3763"/>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6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CC2E2453-4589-4685-AEA3-6A731B8EDFD5}"/>
              </a:ext>
            </a:extLst>
          </p:cNvPr>
          <p:cNvSpPr/>
          <p:nvPr/>
        </p:nvSpPr>
        <p:spPr>
          <a:xfrm>
            <a:off x="199696" y="4916445"/>
            <a:ext cx="4312399" cy="338554"/>
          </a:xfrm>
          <a:prstGeom prst="rect">
            <a:avLst/>
          </a:prstGeom>
        </p:spPr>
        <p:txBody>
          <a:bodyPr wrap="none">
            <a:spAutoFit/>
          </a:bodyPr>
          <a:lstStyle/>
          <a:p>
            <a:pPr marL="342900" marR="0" lvl="0" indent="-342900">
              <a:spcBef>
                <a:spcPts val="0"/>
              </a:spcBef>
              <a:spcAft>
                <a:spcPts val="0"/>
              </a:spcAft>
              <a:buFont typeface="+mj-lt"/>
              <a:buAutoNum type="alphaUcPeriod" startAt="4"/>
            </a:pPr>
            <a:r>
              <a:rPr lang="en-US" sz="1600" b="1" dirty="0" err="1">
                <a:solidFill>
                  <a:schemeClr val="accent1">
                    <a:lumMod val="50000"/>
                  </a:schemeClr>
                </a:solidFill>
                <a:latin typeface="Times New Roman" panose="02020603050405020304" pitchFamily="18" charset="0"/>
                <a:ea typeface="Times New Roman" panose="02020603050405020304" pitchFamily="18" charset="0"/>
              </a:rPr>
              <a:t>Kết</a:t>
            </a:r>
            <a:r>
              <a:rPr lang="en-US" sz="1600" b="1" dirty="0">
                <a:solidFill>
                  <a:schemeClr val="accent1">
                    <a:lumMod val="50000"/>
                  </a:schemeClr>
                </a:solidFill>
                <a:latin typeface="Times New Roman" panose="02020603050405020304" pitchFamily="18" charset="0"/>
                <a:ea typeface="Times New Roman" panose="02020603050405020304" pitchFamily="18" charset="0"/>
              </a:rPr>
              <a:t> </a:t>
            </a:r>
            <a:r>
              <a:rPr lang="en-US" sz="1600" b="1" dirty="0" err="1">
                <a:solidFill>
                  <a:schemeClr val="accent1">
                    <a:lumMod val="50000"/>
                  </a:schemeClr>
                </a:solidFill>
                <a:latin typeface="Times New Roman" panose="02020603050405020304" pitchFamily="18" charset="0"/>
                <a:ea typeface="Times New Roman" panose="02020603050405020304" pitchFamily="18" charset="0"/>
              </a:rPr>
              <a:t>quả</a:t>
            </a:r>
            <a:r>
              <a:rPr lang="en-US" sz="1600" b="1" dirty="0">
                <a:solidFill>
                  <a:schemeClr val="accent1">
                    <a:lumMod val="50000"/>
                  </a:schemeClr>
                </a:solidFill>
                <a:latin typeface="Times New Roman" panose="02020603050405020304" pitchFamily="18" charset="0"/>
                <a:ea typeface="Times New Roman" panose="02020603050405020304" pitchFamily="18" charset="0"/>
              </a:rPr>
              <a:t> </a:t>
            </a:r>
            <a:r>
              <a:rPr lang="en-US" sz="1600" b="1" dirty="0" err="1">
                <a:solidFill>
                  <a:schemeClr val="accent1">
                    <a:lumMod val="50000"/>
                  </a:schemeClr>
                </a:solidFill>
                <a:latin typeface="Times New Roman" panose="02020603050405020304" pitchFamily="18" charset="0"/>
                <a:ea typeface="Times New Roman" panose="02020603050405020304" pitchFamily="18" charset="0"/>
              </a:rPr>
              <a:t>cuộc</a:t>
            </a:r>
            <a:r>
              <a:rPr lang="en-US" sz="1600" b="1" dirty="0">
                <a:solidFill>
                  <a:schemeClr val="accent1">
                    <a:lumMod val="50000"/>
                  </a:schemeClr>
                </a:solidFill>
                <a:latin typeface="Times New Roman" panose="02020603050405020304" pitchFamily="18" charset="0"/>
                <a:ea typeface="Times New Roman" panose="02020603050405020304" pitchFamily="18" charset="0"/>
              </a:rPr>
              <a:t> </a:t>
            </a:r>
            <a:r>
              <a:rPr lang="en-US" sz="1600" b="1" dirty="0" err="1">
                <a:solidFill>
                  <a:schemeClr val="accent1">
                    <a:lumMod val="50000"/>
                  </a:schemeClr>
                </a:solidFill>
                <a:latin typeface="Times New Roman" panose="02020603050405020304" pitchFamily="18" charset="0"/>
                <a:ea typeface="Times New Roman" panose="02020603050405020304" pitchFamily="18" charset="0"/>
              </a:rPr>
              <a:t>cách</a:t>
            </a:r>
            <a:r>
              <a:rPr lang="en-US" sz="1600" b="1" dirty="0">
                <a:solidFill>
                  <a:schemeClr val="accent1">
                    <a:lumMod val="50000"/>
                  </a:schemeClr>
                </a:solidFill>
                <a:latin typeface="Times New Roman" panose="02020603050405020304" pitchFamily="18" charset="0"/>
                <a:ea typeface="Times New Roman" panose="02020603050405020304" pitchFamily="18" charset="0"/>
              </a:rPr>
              <a:t> </a:t>
            </a:r>
            <a:r>
              <a:rPr lang="en-US" sz="1600" b="1" dirty="0" err="1">
                <a:solidFill>
                  <a:schemeClr val="accent1">
                    <a:lumMod val="50000"/>
                  </a:schemeClr>
                </a:solidFill>
                <a:latin typeface="Times New Roman" panose="02020603050405020304" pitchFamily="18" charset="0"/>
                <a:ea typeface="Times New Roman" panose="02020603050405020304" pitchFamily="18" charset="0"/>
              </a:rPr>
              <a:t>mạng</a:t>
            </a:r>
            <a:r>
              <a:rPr lang="en-US" sz="1600" b="1" dirty="0">
                <a:solidFill>
                  <a:schemeClr val="accent1">
                    <a:lumMod val="50000"/>
                  </a:schemeClr>
                </a:solidFill>
                <a:latin typeface="Times New Roman" panose="02020603050405020304" pitchFamily="18" charset="0"/>
                <a:ea typeface="Times New Roman" panose="02020603050405020304" pitchFamily="18" charset="0"/>
              </a:rPr>
              <a:t> </a:t>
            </a:r>
            <a:r>
              <a:rPr lang="en-US" sz="1600" b="1" dirty="0" err="1">
                <a:solidFill>
                  <a:schemeClr val="accent1">
                    <a:lumMod val="50000"/>
                  </a:schemeClr>
                </a:solidFill>
                <a:latin typeface="Times New Roman" panose="02020603050405020304" pitchFamily="18" charset="0"/>
                <a:ea typeface="Times New Roman" panose="02020603050405020304" pitchFamily="18" charset="0"/>
              </a:rPr>
              <a:t>công</a:t>
            </a:r>
            <a:r>
              <a:rPr lang="en-US" sz="1600" b="1" dirty="0">
                <a:solidFill>
                  <a:schemeClr val="accent1">
                    <a:lumMod val="50000"/>
                  </a:schemeClr>
                </a:solidFill>
                <a:latin typeface="Times New Roman" panose="02020603050405020304" pitchFamily="18" charset="0"/>
                <a:ea typeface="Times New Roman" panose="02020603050405020304" pitchFamily="18" charset="0"/>
              </a:rPr>
              <a:t> </a:t>
            </a:r>
            <a:r>
              <a:rPr lang="en-US" sz="1600" b="1" dirty="0" err="1">
                <a:solidFill>
                  <a:schemeClr val="accent1">
                    <a:lumMod val="50000"/>
                  </a:schemeClr>
                </a:solidFill>
                <a:latin typeface="Times New Roman" panose="02020603050405020304" pitchFamily="18" charset="0"/>
                <a:ea typeface="Times New Roman" panose="02020603050405020304" pitchFamily="18" charset="0"/>
              </a:rPr>
              <a:t>nghiệp</a:t>
            </a:r>
            <a:r>
              <a:rPr lang="en-US" sz="1600" b="1" dirty="0">
                <a:solidFill>
                  <a:schemeClr val="accent1">
                    <a:lumMod val="50000"/>
                  </a:schemeClr>
                </a:solidFill>
                <a:latin typeface="Times New Roman" panose="02020603050405020304" pitchFamily="18" charset="0"/>
                <a:ea typeface="Times New Roman" panose="02020603050405020304" pitchFamily="18" charset="0"/>
              </a:rPr>
              <a:t> </a:t>
            </a:r>
            <a:r>
              <a:rPr lang="en-US" sz="1600" b="1" dirty="0" err="1">
                <a:solidFill>
                  <a:schemeClr val="accent1">
                    <a:lumMod val="50000"/>
                  </a:schemeClr>
                </a:solidFill>
                <a:latin typeface="Times New Roman" panose="02020603050405020304" pitchFamily="18" charset="0"/>
                <a:ea typeface="Times New Roman" panose="02020603050405020304" pitchFamily="18" charset="0"/>
              </a:rPr>
              <a:t>lần</a:t>
            </a:r>
            <a:r>
              <a:rPr lang="en-US" sz="1600" b="1" dirty="0">
                <a:solidFill>
                  <a:schemeClr val="accent1">
                    <a:lumMod val="50000"/>
                  </a:schemeClr>
                </a:solidFill>
                <a:latin typeface="Times New Roman" panose="02020603050405020304" pitchFamily="18" charset="0"/>
                <a:ea typeface="Times New Roman" panose="02020603050405020304" pitchFamily="18" charset="0"/>
              </a:rPr>
              <a:t> 1.</a:t>
            </a:r>
            <a:endParaRPr lang="en-US" sz="1600"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D1988B5D-5F9A-4892-A6A4-853BD0A4CD23}"/>
              </a:ext>
            </a:extLst>
          </p:cNvPr>
          <p:cNvSpPr/>
          <p:nvPr/>
        </p:nvSpPr>
        <p:spPr>
          <a:xfrm>
            <a:off x="1" y="5316555"/>
            <a:ext cx="11682374" cy="923330"/>
          </a:xfrm>
          <a:prstGeom prst="rect">
            <a:avLst/>
          </a:prstGeom>
        </p:spPr>
        <p:txBody>
          <a:bodyPr wrap="square">
            <a:spAutoFit/>
          </a:bodyPr>
          <a:lstStyle/>
          <a:p>
            <a:pPr marL="342900" indent="-342900" algn="just">
              <a:buFont typeface="Wingdings" panose="05000000000000000000" pitchFamily="2" charset="2"/>
              <a:buChar char="Ø"/>
            </a:pPr>
            <a:r>
              <a:rPr lang="vi-VN" i="1" dirty="0">
                <a:solidFill>
                  <a:srgbClr val="FF0000"/>
                </a:solidFill>
                <a:latin typeface="+mj-lt"/>
                <a:ea typeface="Times New Roman" panose="02020603050405020304" pitchFamily="18" charset="0"/>
              </a:rPr>
              <a:t>Hàng loạt hệ thống đường sắt được xây dựng, con người có thể đi được xa hơn và liên lạc được tốt hơn bằng hệ thống điện tín.</a:t>
            </a:r>
            <a:r>
              <a:rPr lang="en-US" i="1" dirty="0">
                <a:solidFill>
                  <a:srgbClr val="FF0000"/>
                </a:solidFill>
                <a:latin typeface="+mj-lt"/>
                <a:ea typeface="Times New Roman" panose="02020603050405020304" pitchFamily="18" charset="0"/>
              </a:rPr>
              <a:t> </a:t>
            </a:r>
            <a:r>
              <a:rPr lang="vi-VN" i="1" dirty="0">
                <a:solidFill>
                  <a:srgbClr val="FF0000"/>
                </a:solidFill>
                <a:latin typeface="+mj-lt"/>
                <a:ea typeface="Times New Roman" panose="02020603050405020304" pitchFamily="18" charset="0"/>
              </a:rPr>
              <a:t>Nông nghiệp cũng phát triển mạnh nhờ các nghiên cứu về canh tác, sinh học.</a:t>
            </a:r>
            <a:r>
              <a:rPr lang="en-US" i="1" dirty="0">
                <a:solidFill>
                  <a:srgbClr val="FF0000"/>
                </a:solidFill>
                <a:latin typeface="+mj-lt"/>
                <a:ea typeface="Times New Roman" panose="02020603050405020304" pitchFamily="18" charset="0"/>
              </a:rPr>
              <a:t> N</a:t>
            </a:r>
            <a:r>
              <a:rPr lang="vi-VN" i="1" dirty="0">
                <a:solidFill>
                  <a:srgbClr val="FF0000"/>
                </a:solidFill>
                <a:latin typeface="+mj-lt"/>
              </a:rPr>
              <a:t>ước Anh cũng như vùng Tây Âu bắt đầu giành lấy vị thế thống trị trên toàn cầu.</a:t>
            </a:r>
            <a:r>
              <a:rPr lang="vi-VN" b="1" i="1" dirty="0">
                <a:solidFill>
                  <a:srgbClr val="FF0000"/>
                </a:solidFill>
                <a:latin typeface="+mj-lt"/>
              </a:rPr>
              <a:t> </a:t>
            </a:r>
            <a:endParaRPr lang="en-US" i="1" dirty="0">
              <a:solidFill>
                <a:srgbClr val="FF0000"/>
              </a:solidFill>
              <a:latin typeface="+mj-lt"/>
            </a:endParaRPr>
          </a:p>
        </p:txBody>
      </p:sp>
      <p:sp>
        <p:nvSpPr>
          <p:cNvPr id="17" name="Rounded Rectangle 16"/>
          <p:cNvSpPr/>
          <p:nvPr/>
        </p:nvSpPr>
        <p:spPr>
          <a:xfrm>
            <a:off x="199696" y="66431"/>
            <a:ext cx="11645462" cy="956441"/>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kern="0" dirty="0">
                <a:ln/>
                <a:solidFill>
                  <a:srgbClr val="7030A0"/>
                </a:solidFill>
                <a:effectLst>
                  <a:outerShdw blurRad="38100" dist="19050" dir="2700000" algn="tl" rotWithShape="0">
                    <a:schemeClr val="dk1">
                      <a:lumMod val="50000"/>
                      <a:alpha val="40000"/>
                    </a:schemeClr>
                  </a:outerShdw>
                </a:effectLst>
                <a:latin typeface="Arial" panose="020B0604020202020204" pitchFamily="34" charset="0"/>
                <a:ea typeface="Times New Roman" panose="02020603050405020304" pitchFamily="18" charset="0"/>
                <a:cs typeface="Arial" panose="020B0604020202020204" pitchFamily="34" charset="0"/>
              </a:rPr>
              <a:t>GIỚI THIỆU SƠ LƯỢC VỀ SỰ PHÁT TRIỂN CỦA CÁC CUỘC CÁCH MẠNG CÔNG NGHIỆP ĐỜI ĐẦU</a:t>
            </a:r>
          </a:p>
        </p:txBody>
      </p:sp>
      <p:pic>
        <p:nvPicPr>
          <p:cNvPr id="18" name="Picture 17" descr="Image result for chiáº¿c Äáº§u mÃ¡y xe lá»­a Äáº§u tiÃªn cháº¡y báº±ng hÆ¡i nÆ°á»c vÃ o nÄm 1804">
            <a:extLst>
              <a:ext uri="{FF2B5EF4-FFF2-40B4-BE49-F238E27FC236}">
                <a16:creationId xmlns:a16="http://schemas.microsoft.com/office/drawing/2014/main" id="{3C24B089-455D-4891-B1D0-70F1E0AFA96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9696" y="2098603"/>
            <a:ext cx="2893085" cy="2238490"/>
          </a:xfrm>
          <a:prstGeom prst="rect">
            <a:avLst/>
          </a:prstGeom>
          <a:noFill/>
          <a:ln>
            <a:noFill/>
          </a:ln>
        </p:spPr>
      </p:pic>
      <p:sp>
        <p:nvSpPr>
          <p:cNvPr id="2" name="Rectangle 1"/>
          <p:cNvSpPr/>
          <p:nvPr/>
        </p:nvSpPr>
        <p:spPr>
          <a:xfrm>
            <a:off x="-427220" y="4398649"/>
            <a:ext cx="3655742" cy="523220"/>
          </a:xfrm>
          <a:prstGeom prst="rect">
            <a:avLst/>
          </a:prstGeom>
        </p:spPr>
        <p:txBody>
          <a:bodyPr wrap="square">
            <a:spAutoFit/>
          </a:bodyPr>
          <a:lstStyle/>
          <a:p>
            <a:pPr indent="457200" algn="ctr"/>
            <a:r>
              <a:rPr lang="vi-VN" sz="1400" b="1" i="1" dirty="0">
                <a:solidFill>
                  <a:srgbClr val="222222"/>
                </a:solidFill>
                <a:latin typeface="Times New Roman" panose="02020603050405020304" pitchFamily="18" charset="0"/>
                <a:ea typeface="Times New Roman" panose="02020603050405020304" pitchFamily="18" charset="0"/>
              </a:rPr>
              <a:t>Chiếc đầu máy xe lửa đầu tiên chạy bằng hơi nước</a:t>
            </a:r>
            <a:endParaRPr lang="en-US" sz="1600" b="1" dirty="0">
              <a:solidFill>
                <a:srgbClr val="222222"/>
              </a:solidFill>
              <a:latin typeface="Times New Roman" panose="02020603050405020304" pitchFamily="18" charset="0"/>
              <a:ea typeface="Times New Roman" panose="02020603050405020304" pitchFamily="18" charset="0"/>
            </a:endParaRPr>
          </a:p>
        </p:txBody>
      </p:sp>
      <p:pic>
        <p:nvPicPr>
          <p:cNvPr id="21" name="Picture 20" descr="Image result for mÃ¡y dá»t váº£i Äáº§u tiÃªn Linh má»¥c Edmund Cartwright">
            <a:extLst>
              <a:ext uri="{FF2B5EF4-FFF2-40B4-BE49-F238E27FC236}">
                <a16:creationId xmlns:a16="http://schemas.microsoft.com/office/drawing/2014/main" id="{AE76D1D2-5495-4432-8049-BC60C8A663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63516" y="2095075"/>
            <a:ext cx="2537284" cy="2242018"/>
          </a:xfrm>
          <a:prstGeom prst="rect">
            <a:avLst/>
          </a:prstGeom>
          <a:noFill/>
          <a:ln>
            <a:noFill/>
          </a:ln>
        </p:spPr>
      </p:pic>
      <p:sp>
        <p:nvSpPr>
          <p:cNvPr id="22" name="Rectangle 21">
            <a:extLst>
              <a:ext uri="{FF2B5EF4-FFF2-40B4-BE49-F238E27FC236}">
                <a16:creationId xmlns:a16="http://schemas.microsoft.com/office/drawing/2014/main" id="{2A6EB304-0B60-4C30-AE8D-B13A007BAA5A}"/>
              </a:ext>
            </a:extLst>
          </p:cNvPr>
          <p:cNvSpPr/>
          <p:nvPr/>
        </p:nvSpPr>
        <p:spPr>
          <a:xfrm>
            <a:off x="4194844" y="4337093"/>
            <a:ext cx="1494319" cy="307777"/>
          </a:xfrm>
          <a:prstGeom prst="rect">
            <a:avLst/>
          </a:prstGeom>
        </p:spPr>
        <p:txBody>
          <a:bodyPr wrap="none">
            <a:spAutoFit/>
          </a:bodyPr>
          <a:lstStyle/>
          <a:p>
            <a:pPr indent="457200" algn="ctr"/>
            <a:r>
              <a:rPr lang="en-US" sz="1400" b="1" i="1" dirty="0" err="1">
                <a:solidFill>
                  <a:srgbClr val="222222"/>
                </a:solidFill>
                <a:latin typeface="Times New Roman" panose="02020603050405020304" pitchFamily="18" charset="0"/>
                <a:ea typeface="Times New Roman" panose="02020603050405020304" pitchFamily="18" charset="0"/>
              </a:rPr>
              <a:t>Máy</a:t>
            </a:r>
            <a:r>
              <a:rPr lang="en-US" sz="1400" b="1" i="1" dirty="0">
                <a:solidFill>
                  <a:srgbClr val="222222"/>
                </a:solidFill>
                <a:latin typeface="Times New Roman" panose="02020603050405020304" pitchFamily="18" charset="0"/>
                <a:ea typeface="Times New Roman" panose="02020603050405020304" pitchFamily="18" charset="0"/>
              </a:rPr>
              <a:t> </a:t>
            </a:r>
            <a:r>
              <a:rPr lang="en-US" sz="1400" b="1" i="1" dirty="0" err="1">
                <a:solidFill>
                  <a:srgbClr val="222222"/>
                </a:solidFill>
                <a:latin typeface="Times New Roman" panose="02020603050405020304" pitchFamily="18" charset="0"/>
                <a:ea typeface="Times New Roman" panose="02020603050405020304" pitchFamily="18" charset="0"/>
              </a:rPr>
              <a:t>dệt</a:t>
            </a:r>
            <a:r>
              <a:rPr lang="en-US" sz="1400" b="1" i="1" dirty="0">
                <a:solidFill>
                  <a:srgbClr val="222222"/>
                </a:solidFill>
                <a:latin typeface="Times New Roman" panose="02020603050405020304" pitchFamily="18" charset="0"/>
                <a:ea typeface="Times New Roman" panose="02020603050405020304" pitchFamily="18" charset="0"/>
              </a:rPr>
              <a:t> </a:t>
            </a:r>
            <a:r>
              <a:rPr lang="en-US" sz="1400" b="1" i="1" dirty="0" err="1">
                <a:solidFill>
                  <a:srgbClr val="222222"/>
                </a:solidFill>
                <a:latin typeface="Times New Roman" panose="02020603050405020304" pitchFamily="18" charset="0"/>
                <a:ea typeface="Times New Roman" panose="02020603050405020304" pitchFamily="18" charset="0"/>
              </a:rPr>
              <a:t>vải</a:t>
            </a:r>
            <a:endParaRPr lang="en-US" sz="1600" b="1" dirty="0">
              <a:solidFill>
                <a:srgbClr val="222222"/>
              </a:solidFill>
              <a:effectLst/>
              <a:latin typeface="Times New Roman" panose="02020603050405020304" pitchFamily="18" charset="0"/>
              <a:ea typeface="Times New Roman" panose="02020603050405020304" pitchFamily="18" charset="0"/>
            </a:endParaRPr>
          </a:p>
        </p:txBody>
      </p:sp>
      <p:pic>
        <p:nvPicPr>
          <p:cNvPr id="23" name="Picture 22" descr="Cách mạng công nghiệp 1.0">
            <a:hlinkClick r:id="rId4"/>
            <a:extLst>
              <a:ext uri="{FF2B5EF4-FFF2-40B4-BE49-F238E27FC236}">
                <a16:creationId xmlns:a16="http://schemas.microsoft.com/office/drawing/2014/main" id="{D5D67206-2F71-4E8E-9AC5-2F2EAB10B06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698643" y="2095075"/>
            <a:ext cx="3694571" cy="2303574"/>
          </a:xfrm>
          <a:prstGeom prst="rect">
            <a:avLst/>
          </a:prstGeom>
          <a:noFill/>
          <a:ln>
            <a:noFill/>
          </a:ln>
        </p:spPr>
      </p:pic>
      <p:sp>
        <p:nvSpPr>
          <p:cNvPr id="3" name="Rectangle 2"/>
          <p:cNvSpPr/>
          <p:nvPr/>
        </p:nvSpPr>
        <p:spPr>
          <a:xfrm>
            <a:off x="8698580" y="4381266"/>
            <a:ext cx="1694696" cy="307777"/>
          </a:xfrm>
          <a:prstGeom prst="rect">
            <a:avLst/>
          </a:prstGeom>
        </p:spPr>
        <p:txBody>
          <a:bodyPr wrap="none">
            <a:spAutoFit/>
          </a:bodyPr>
          <a:lstStyle/>
          <a:p>
            <a:pPr indent="457200" algn="ctr"/>
            <a:r>
              <a:rPr lang="vi-VN" sz="1400" b="1" i="1" dirty="0">
                <a:solidFill>
                  <a:srgbClr val="222222"/>
                </a:solidFill>
                <a:latin typeface="Times New Roman" panose="02020603050405020304" pitchFamily="18" charset="0"/>
                <a:ea typeface="Times New Roman" panose="02020603050405020304" pitchFamily="18" charset="0"/>
              </a:rPr>
              <a:t>Máy hơi nước</a:t>
            </a:r>
            <a:endParaRPr lang="en-US" sz="1600" b="1" dirty="0">
              <a:solidFill>
                <a:srgbClr val="222222"/>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8698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2" grpId="0"/>
      <p:bldP spid="2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23E4BE-1B31-4FF1-BACA-2A43562FA22C}"/>
              </a:ext>
            </a:extLst>
          </p:cNvPr>
          <p:cNvSpPr/>
          <p:nvPr/>
        </p:nvSpPr>
        <p:spPr>
          <a:xfrm>
            <a:off x="2712156" y="1234381"/>
            <a:ext cx="5810052" cy="430887"/>
          </a:xfrm>
          <a:prstGeom prst="rect">
            <a:avLst/>
          </a:prstGeom>
        </p:spPr>
        <p:txBody>
          <a:bodyPr wrap="none">
            <a:spAutoFit/>
          </a:bodyPr>
          <a:lstStyle/>
          <a:p>
            <a:r>
              <a:rPr lang="en-US" sz="2200" b="1" dirty="0">
                <a:solidFill>
                  <a:srgbClr val="FF0000"/>
                </a:solidFill>
                <a:latin typeface="Times New Roman" panose="02020603050405020304" pitchFamily="18" charset="0"/>
                <a:ea typeface="Times New Roman" panose="02020603050405020304" pitchFamily="18" charset="0"/>
              </a:rPr>
              <a:t>1.2 CUỘC CÁCH MẠNG CÔNG NGHIỆP 2.0</a:t>
            </a:r>
            <a:endParaRPr lang="en-US" sz="2200" b="1" dirty="0">
              <a:solidFill>
                <a:srgbClr val="FF0000"/>
              </a:solidFill>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2D1ECA08-151C-4300-8C9D-7D4DEF141194}"/>
              </a:ext>
            </a:extLst>
          </p:cNvPr>
          <p:cNvSpPr/>
          <p:nvPr/>
        </p:nvSpPr>
        <p:spPr>
          <a:xfrm>
            <a:off x="285947" y="1876777"/>
            <a:ext cx="11784133" cy="2739211"/>
          </a:xfrm>
          <a:prstGeom prst="rect">
            <a:avLst/>
          </a:prstGeom>
        </p:spPr>
        <p:txBody>
          <a:bodyPr wrap="square">
            <a:spAutoFit/>
          </a:bodyPr>
          <a:lstStyle/>
          <a:p>
            <a:pPr marL="342900" indent="-342900">
              <a:buFont typeface="Wingdings" panose="05000000000000000000" pitchFamily="2" charset="2"/>
              <a:buChar char="ü"/>
            </a:pPr>
            <a:r>
              <a:rPr lang="vi-VN" sz="2200" b="1" dirty="0">
                <a:solidFill>
                  <a:srgbClr val="000000"/>
                </a:solidFill>
                <a:latin typeface="Times New Roman" panose="02020603050405020304" pitchFamily="18" charset="0"/>
                <a:ea typeface="Times New Roman" panose="02020603050405020304" pitchFamily="18" charset="0"/>
              </a:rPr>
              <a:t>Cách mạng công nghiệp lần thứ hai </a:t>
            </a:r>
            <a:r>
              <a:rPr lang="vi-VN" sz="2200" dirty="0">
                <a:solidFill>
                  <a:srgbClr val="000000"/>
                </a:solidFill>
                <a:latin typeface="Times New Roman" panose="02020603050405020304" pitchFamily="18" charset="0"/>
                <a:ea typeface="Times New Roman" panose="02020603050405020304" pitchFamily="18" charset="0"/>
              </a:rPr>
              <a:t>diễn ra từ </a:t>
            </a:r>
            <a:r>
              <a:rPr lang="vi-VN" sz="2200" u="sng" dirty="0">
                <a:solidFill>
                  <a:srgbClr val="FF0000"/>
                </a:solidFill>
                <a:latin typeface="Times New Roman" panose="02020603050405020304" pitchFamily="18" charset="0"/>
                <a:ea typeface="Times New Roman" panose="02020603050405020304" pitchFamily="18" charset="0"/>
              </a:rPr>
              <a:t>năm 1870 đến năm 1914</a:t>
            </a:r>
            <a:r>
              <a:rPr lang="vi-VN" sz="2200" dirty="0">
                <a:solidFill>
                  <a:srgbClr val="000000"/>
                </a:solidFill>
                <a:latin typeface="Times New Roman" panose="02020603050405020304" pitchFamily="18" charset="0"/>
                <a:ea typeface="Times New Roman" panose="02020603050405020304" pitchFamily="18" charset="0"/>
              </a:rPr>
              <a:t>, ngay </a:t>
            </a:r>
            <a:r>
              <a:rPr lang="vi-VN" sz="2200" u="sng" dirty="0">
                <a:solidFill>
                  <a:srgbClr val="FF0000"/>
                </a:solidFill>
                <a:latin typeface="Times New Roman" panose="02020603050405020304" pitchFamily="18" charset="0"/>
                <a:ea typeface="Times New Roman" panose="02020603050405020304" pitchFamily="18" charset="0"/>
              </a:rPr>
              <a:t>trước Thế chiến I</a:t>
            </a:r>
            <a:r>
              <a:rPr lang="vi-VN" sz="2200" dirty="0">
                <a:solidFill>
                  <a:srgbClr val="000000"/>
                </a:solidFill>
                <a:latin typeface="Times New Roman" panose="02020603050405020304" pitchFamily="18" charset="0"/>
                <a:ea typeface="Times New Roman" panose="02020603050405020304" pitchFamily="18" charset="0"/>
              </a:rPr>
              <a:t>.</a:t>
            </a:r>
            <a:endParaRPr lang="en-US" sz="2200" dirty="0">
              <a:solidFill>
                <a:srgbClr val="000000"/>
              </a:solidFill>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ü"/>
            </a:pPr>
            <a:endParaRPr lang="en-US" sz="2200" dirty="0">
              <a:solidFill>
                <a:srgbClr val="000000"/>
              </a:solidFill>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ü"/>
            </a:pPr>
            <a:r>
              <a:rPr lang="vi-VN" sz="2200" dirty="0">
                <a:solidFill>
                  <a:srgbClr val="000000"/>
                </a:solidFill>
                <a:latin typeface="Times New Roman" panose="02020603050405020304" pitchFamily="18" charset="0"/>
                <a:ea typeface="Times New Roman" panose="02020603050405020304" pitchFamily="18" charset="0"/>
              </a:rPr>
              <a:t> Đó là </a:t>
            </a:r>
            <a:r>
              <a:rPr lang="vi-VN" sz="2200" u="sng" dirty="0">
                <a:solidFill>
                  <a:srgbClr val="FF0000"/>
                </a:solidFill>
                <a:latin typeface="Times New Roman" panose="02020603050405020304" pitchFamily="18" charset="0"/>
                <a:ea typeface="Times New Roman" panose="02020603050405020304" pitchFamily="18" charset="0"/>
              </a:rPr>
              <a:t>giai đoạn tăng trưởng của các ngành công nghiệp đã có từ trước và mở rộng các ngành mới</a:t>
            </a:r>
            <a:r>
              <a:rPr lang="vi-VN" sz="2200" dirty="0">
                <a:solidFill>
                  <a:srgbClr val="000000"/>
                </a:solidFill>
                <a:latin typeface="Times New Roman" panose="02020603050405020304" pitchFamily="18" charset="0"/>
                <a:ea typeface="Times New Roman" panose="02020603050405020304" pitchFamily="18" charset="0"/>
              </a:rPr>
              <a:t>, như thép, dầu, điện, và sử dụng điện để sản xuất hàng loạt. </a:t>
            </a:r>
            <a:endParaRPr lang="en-US" sz="2200" dirty="0">
              <a:solidFill>
                <a:srgbClr val="000000"/>
              </a:solidFill>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ü"/>
            </a:pPr>
            <a:endParaRPr lang="en-US" sz="2200" dirty="0">
              <a:solidFill>
                <a:srgbClr val="000000"/>
              </a:solidFill>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ü"/>
            </a:pPr>
            <a:r>
              <a:rPr lang="vi-VN" sz="2200" dirty="0">
                <a:solidFill>
                  <a:srgbClr val="000000"/>
                </a:solidFill>
                <a:latin typeface="Times New Roman" panose="02020603050405020304" pitchFamily="18" charset="0"/>
                <a:ea typeface="Times New Roman" panose="02020603050405020304" pitchFamily="18" charset="0"/>
              </a:rPr>
              <a:t>Các </a:t>
            </a:r>
            <a:r>
              <a:rPr lang="vi-VN" sz="2200" u="sng" dirty="0">
                <a:solidFill>
                  <a:srgbClr val="FF0000"/>
                </a:solidFill>
                <a:latin typeface="Times New Roman" panose="02020603050405020304" pitchFamily="18" charset="0"/>
                <a:ea typeface="Times New Roman" panose="02020603050405020304" pitchFamily="18" charset="0"/>
              </a:rPr>
              <a:t>tiến bộ kỹ thuật</a:t>
            </a:r>
            <a:r>
              <a:rPr lang="vi-VN" sz="2200" dirty="0">
                <a:solidFill>
                  <a:srgbClr val="000000"/>
                </a:solidFill>
                <a:latin typeface="Times New Roman" panose="02020603050405020304" pitchFamily="18" charset="0"/>
                <a:ea typeface="Times New Roman" panose="02020603050405020304" pitchFamily="18" charset="0"/>
              </a:rPr>
              <a:t> chủ yếu trong giai đoạn này bao gồm điện thoại, bóng đèn, đĩa hát và động cơ đốt trong,...</a:t>
            </a:r>
            <a:endParaRPr lang="en-US" sz="2200" dirty="0">
              <a:solidFill>
                <a:srgbClr val="222222"/>
              </a:solidFill>
              <a:latin typeface="Times New Roman" panose="02020603050405020304" pitchFamily="18" charset="0"/>
              <a:ea typeface="Times New Roman" panose="02020603050405020304" pitchFamily="18" charset="0"/>
            </a:endParaRPr>
          </a:p>
          <a:p>
            <a:endParaRPr lang="en-US" dirty="0">
              <a:solidFill>
                <a:srgbClr val="222222"/>
              </a:solidFill>
              <a:latin typeface="Times New Roman" panose="02020603050405020304" pitchFamily="18" charset="0"/>
              <a:ea typeface="Times New Roman" panose="02020603050405020304" pitchFamily="18" charset="0"/>
            </a:endParaRPr>
          </a:p>
        </p:txBody>
      </p:sp>
      <p:sp>
        <p:nvSpPr>
          <p:cNvPr id="5" name="Rounded Rectangle 4"/>
          <p:cNvSpPr/>
          <p:nvPr/>
        </p:nvSpPr>
        <p:spPr>
          <a:xfrm>
            <a:off x="199696" y="66431"/>
            <a:ext cx="11645462" cy="956441"/>
          </a:xfrm>
          <a:prstGeom prst="round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kern="0" dirty="0">
                <a:ln/>
                <a:solidFill>
                  <a:srgbClr val="7030A0"/>
                </a:solidFill>
                <a:effectLst>
                  <a:outerShdw blurRad="38100" dist="19050" dir="2700000" algn="tl" rotWithShape="0">
                    <a:schemeClr val="dk1">
                      <a:lumMod val="50000"/>
                      <a:alpha val="40000"/>
                    </a:schemeClr>
                  </a:outerShdw>
                </a:effectLst>
                <a:latin typeface="Arial" panose="020B0604020202020204" pitchFamily="34" charset="0"/>
                <a:ea typeface="Times New Roman" panose="02020603050405020304" pitchFamily="18" charset="0"/>
                <a:cs typeface="Arial" panose="020B0604020202020204" pitchFamily="34" charset="0"/>
              </a:rPr>
              <a:t>GIỚI THIỆU SƠ LƯỢC VỀ SỰ PHÁT TRIỂN CỦA CÁC CUỘC CÁCH MẠNG CÔNG NGHIỆP ĐỜI ĐẦU</a:t>
            </a:r>
          </a:p>
        </p:txBody>
      </p:sp>
    </p:spTree>
    <p:extLst>
      <p:ext uri="{BB962C8B-B14F-4D97-AF65-F5344CB8AC3E}">
        <p14:creationId xmlns:p14="http://schemas.microsoft.com/office/powerpoint/2010/main" val="400597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down)">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249</TotalTime>
  <Words>3621</Words>
  <Application>Microsoft Office PowerPoint</Application>
  <PresentationFormat>Widescreen</PresentationFormat>
  <Paragraphs>251</Paragraphs>
  <Slides>45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Arial</vt:lpstr>
      <vt:lpstr>Calibri</vt:lpstr>
      <vt:lpstr>Calibri Light</vt:lpstr>
      <vt:lpstr>Symbol</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THANH SƠN</dc:creator>
  <cp:lastModifiedBy>TRẦN THANH SƠN</cp:lastModifiedBy>
  <cp:revision>28</cp:revision>
  <dcterms:created xsi:type="dcterms:W3CDTF">2019-06-02T09:27:16Z</dcterms:created>
  <dcterms:modified xsi:type="dcterms:W3CDTF">2019-06-02T14:04:29Z</dcterms:modified>
</cp:coreProperties>
</file>